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9" r:id="rId2"/>
  </p:sldMasterIdLst>
  <p:notesMasterIdLst>
    <p:notesMasterId r:id="rId19"/>
  </p:notesMasterIdLst>
  <p:sldIdLst>
    <p:sldId id="267" r:id="rId3"/>
    <p:sldId id="275" r:id="rId4"/>
    <p:sldId id="268" r:id="rId5"/>
    <p:sldId id="258" r:id="rId6"/>
    <p:sldId id="477" r:id="rId7"/>
    <p:sldId id="259" r:id="rId8"/>
    <p:sldId id="260" r:id="rId9"/>
    <p:sldId id="261" r:id="rId10"/>
    <p:sldId id="262" r:id="rId11"/>
    <p:sldId id="263" r:id="rId12"/>
    <p:sldId id="474" r:id="rId13"/>
    <p:sldId id="270" r:id="rId14"/>
    <p:sldId id="271" r:id="rId15"/>
    <p:sldId id="272" r:id="rId16"/>
    <p:sldId id="476" r:id="rId17"/>
    <p:sldId id="274"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Haikuan" initials="LH" lastIdx="1" clrIdx="0">
    <p:extLst>
      <p:ext uri="{19B8F6BF-5375-455C-9EA6-DF929625EA0E}">
        <p15:presenceInfo xmlns:p15="http://schemas.microsoft.com/office/powerpoint/2012/main" userId="d5abb57b3bc7ec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0F4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85" d="100"/>
          <a:sy n="85" d="100"/>
        </p:scale>
        <p:origin x="54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2-27T20:34:35.124"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7EC83A-3C9A-4025-B821-57457F527C0D}" type="datetimeFigureOut">
              <a:rPr lang="zh-CN" altLang="en-US" smtClean="0"/>
              <a:t>2022/9/20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A7C30F-A55E-497C-A128-EF66E5986BEF}" type="slidenum">
              <a:rPr lang="zh-CN" altLang="en-US" smtClean="0"/>
              <a:t>‹#›</a:t>
            </a:fld>
            <a:endParaRPr lang="zh-CN" altLang="en-US"/>
          </a:p>
        </p:txBody>
      </p:sp>
    </p:spTree>
    <p:extLst>
      <p:ext uri="{BB962C8B-B14F-4D97-AF65-F5344CB8AC3E}">
        <p14:creationId xmlns:p14="http://schemas.microsoft.com/office/powerpoint/2010/main" val="1221661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4800" kern="1200" dirty="0">
                <a:solidFill>
                  <a:schemeClr val="tx1"/>
                </a:solidFill>
                <a:effectLst/>
                <a:latin typeface="+mn-lt"/>
                <a:ea typeface="+mn-ea"/>
                <a:cs typeface="+mn-cs"/>
              </a:rPr>
              <a:t>The title of the course is “Software Development Paradigm in the Era of Big Data”.</a:t>
            </a:r>
            <a:endParaRPr lang="zh-CN" altLang="zh-CN" sz="4800" kern="1200" dirty="0">
              <a:solidFill>
                <a:schemeClr val="tx1"/>
              </a:solidFill>
              <a:effectLst/>
              <a:latin typeface="+mn-lt"/>
              <a:ea typeface="+mn-ea"/>
              <a:cs typeface="+mn-cs"/>
            </a:endParaRPr>
          </a:p>
          <a:p>
            <a:endParaRPr lang="en-US" sz="2800" dirty="0"/>
          </a:p>
        </p:txBody>
      </p:sp>
      <p:sp>
        <p:nvSpPr>
          <p:cNvPr id="4" name="灯片编号占位符 3"/>
          <p:cNvSpPr>
            <a:spLocks noGrp="1"/>
          </p:cNvSpPr>
          <p:nvPr>
            <p:ph type="sldNum" sz="quarter" idx="10"/>
          </p:nvPr>
        </p:nvSpPr>
        <p:spPr/>
        <p:txBody>
          <a:bodyPr/>
          <a:lstStyle/>
          <a:p>
            <a:fld id="{528DB0EC-AE98-40B3-AD9A-8EB4F04267C7}"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27639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8</a:t>
            </a:fld>
            <a:endParaRPr lang="zh-CN" altLang="en-US"/>
          </a:p>
        </p:txBody>
      </p:sp>
    </p:spTree>
    <p:extLst>
      <p:ext uri="{BB962C8B-B14F-4D97-AF65-F5344CB8AC3E}">
        <p14:creationId xmlns:p14="http://schemas.microsoft.com/office/powerpoint/2010/main" val="2695818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9</a:t>
            </a:fld>
            <a:endParaRPr lang="zh-CN" altLang="en-US"/>
          </a:p>
        </p:txBody>
      </p:sp>
    </p:spTree>
    <p:extLst>
      <p:ext uri="{BB962C8B-B14F-4D97-AF65-F5344CB8AC3E}">
        <p14:creationId xmlns:p14="http://schemas.microsoft.com/office/powerpoint/2010/main" val="2166435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10</a:t>
            </a:fld>
            <a:endParaRPr lang="zh-CN" altLang="en-US"/>
          </a:p>
        </p:txBody>
      </p:sp>
    </p:spTree>
    <p:extLst>
      <p:ext uri="{BB962C8B-B14F-4D97-AF65-F5344CB8AC3E}">
        <p14:creationId xmlns:p14="http://schemas.microsoft.com/office/powerpoint/2010/main" val="3735912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28DB0EC-AE98-40B3-AD9A-8EB4F04267C7}"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025445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91D7B3-93FE-43E5-B1E6-136A49C9120E}" type="slidenum">
              <a:rPr lang="zh-CN" altLang="en-US" smtClean="0"/>
              <a:t>16</a:t>
            </a:fld>
            <a:endParaRPr lang="zh-CN" altLang="en-US"/>
          </a:p>
        </p:txBody>
      </p:sp>
    </p:spTree>
    <p:extLst>
      <p:ext uri="{BB962C8B-B14F-4D97-AF65-F5344CB8AC3E}">
        <p14:creationId xmlns:p14="http://schemas.microsoft.com/office/powerpoint/2010/main" val="915658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6FB69E5-566D-4A22-BE17-1AF1AFE8730C}" type="datetimeFigureOut">
              <a:rPr lang="zh-CN" altLang="en-US" smtClean="0"/>
              <a:t>2022/9/20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0693F49-C27C-40CC-BC6D-9AB4AD9FD1BC}" type="slidenum">
              <a:rPr lang="zh-CN" altLang="en-US" smtClean="0"/>
              <a:t>‹#›</a:t>
            </a:fld>
            <a:endParaRPr lang="zh-CN" altLang="en-US"/>
          </a:p>
        </p:txBody>
      </p:sp>
    </p:spTree>
    <p:extLst>
      <p:ext uri="{BB962C8B-B14F-4D97-AF65-F5344CB8AC3E}">
        <p14:creationId xmlns:p14="http://schemas.microsoft.com/office/powerpoint/2010/main" val="3078760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6FB69E5-566D-4A22-BE17-1AF1AFE8730C}" type="datetimeFigureOut">
              <a:rPr lang="zh-CN" altLang="en-US" smtClean="0"/>
              <a:t>2022/9/20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0693F49-C27C-40CC-BC6D-9AB4AD9FD1BC}" type="slidenum">
              <a:rPr lang="zh-CN" altLang="en-US" smtClean="0"/>
              <a:t>‹#›</a:t>
            </a:fld>
            <a:endParaRPr lang="zh-CN" altLang="en-US"/>
          </a:p>
        </p:txBody>
      </p:sp>
    </p:spTree>
    <p:extLst>
      <p:ext uri="{BB962C8B-B14F-4D97-AF65-F5344CB8AC3E}">
        <p14:creationId xmlns:p14="http://schemas.microsoft.com/office/powerpoint/2010/main" val="336756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6FB69E5-566D-4A22-BE17-1AF1AFE8730C}" type="datetimeFigureOut">
              <a:rPr lang="zh-CN" altLang="en-US" smtClean="0"/>
              <a:t>2022/9/20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0693F49-C27C-40CC-BC6D-9AB4AD9FD1BC}" type="slidenum">
              <a:rPr lang="zh-CN" altLang="en-US" smtClean="0"/>
              <a:t>‹#›</a:t>
            </a:fld>
            <a:endParaRPr lang="zh-CN"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143816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26FB69E5-566D-4A22-BE17-1AF1AFE8730C}" type="datetimeFigureOut">
              <a:rPr lang="zh-CN" altLang="en-US" smtClean="0"/>
              <a:t>2022/9/20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0693F49-C27C-40CC-BC6D-9AB4AD9FD1BC}" type="slidenum">
              <a:rPr lang="zh-CN" altLang="en-US" smtClean="0"/>
              <a:t>‹#›</a:t>
            </a:fld>
            <a:endParaRPr lang="zh-CN" altLang="en-US"/>
          </a:p>
        </p:txBody>
      </p:sp>
    </p:spTree>
    <p:extLst>
      <p:ext uri="{BB962C8B-B14F-4D97-AF65-F5344CB8AC3E}">
        <p14:creationId xmlns:p14="http://schemas.microsoft.com/office/powerpoint/2010/main" val="272475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26FB69E5-566D-4A22-BE17-1AF1AFE8730C}" type="datetimeFigureOut">
              <a:rPr lang="zh-CN" altLang="en-US" smtClean="0"/>
              <a:t>2022/9/20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0693F49-C27C-40CC-BC6D-9AB4AD9FD1BC}" type="slidenum">
              <a:rPr lang="zh-CN" altLang="en-US" smtClean="0"/>
              <a:t>‹#›</a:t>
            </a:fld>
            <a:endParaRPr lang="zh-CN"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56939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26FB69E5-566D-4A22-BE17-1AF1AFE8730C}" type="datetimeFigureOut">
              <a:rPr lang="zh-CN" altLang="en-US" smtClean="0"/>
              <a:t>2022/9/20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0693F49-C27C-40CC-BC6D-9AB4AD9FD1BC}" type="slidenum">
              <a:rPr lang="zh-CN" altLang="en-US" smtClean="0"/>
              <a:t>‹#›</a:t>
            </a:fld>
            <a:endParaRPr lang="zh-CN" altLang="en-US"/>
          </a:p>
        </p:txBody>
      </p:sp>
    </p:spTree>
    <p:extLst>
      <p:ext uri="{BB962C8B-B14F-4D97-AF65-F5344CB8AC3E}">
        <p14:creationId xmlns:p14="http://schemas.microsoft.com/office/powerpoint/2010/main" val="3102374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6FB69E5-566D-4A22-BE17-1AF1AFE8730C}" type="datetimeFigureOut">
              <a:rPr lang="zh-CN" altLang="en-US" smtClean="0"/>
              <a:t>2022/9/20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0693F49-C27C-40CC-BC6D-9AB4AD9FD1BC}" type="slidenum">
              <a:rPr lang="zh-CN" altLang="en-US" smtClean="0"/>
              <a:t>‹#›</a:t>
            </a:fld>
            <a:endParaRPr lang="zh-CN" altLang="en-US"/>
          </a:p>
        </p:txBody>
      </p:sp>
    </p:spTree>
    <p:extLst>
      <p:ext uri="{BB962C8B-B14F-4D97-AF65-F5344CB8AC3E}">
        <p14:creationId xmlns:p14="http://schemas.microsoft.com/office/powerpoint/2010/main" val="18152923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6FB69E5-566D-4A22-BE17-1AF1AFE8730C}" type="datetimeFigureOut">
              <a:rPr lang="zh-CN" altLang="en-US" smtClean="0"/>
              <a:t>2022/9/20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0693F49-C27C-40CC-BC6D-9AB4AD9FD1BC}" type="slidenum">
              <a:rPr lang="zh-CN" altLang="en-US" smtClean="0"/>
              <a:t>‹#›</a:t>
            </a:fld>
            <a:endParaRPr lang="zh-CN" altLang="en-US"/>
          </a:p>
        </p:txBody>
      </p:sp>
    </p:spTree>
    <p:extLst>
      <p:ext uri="{BB962C8B-B14F-4D97-AF65-F5344CB8AC3E}">
        <p14:creationId xmlns:p14="http://schemas.microsoft.com/office/powerpoint/2010/main" val="22683921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01687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41151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9110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6FB69E5-566D-4A22-BE17-1AF1AFE8730C}" type="datetimeFigureOut">
              <a:rPr lang="zh-CN" altLang="en-US" smtClean="0"/>
              <a:t>2022/9/20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0693F49-C27C-40CC-BC6D-9AB4AD9FD1BC}" type="slidenum">
              <a:rPr lang="zh-CN" altLang="en-US" smtClean="0"/>
              <a:t>‹#›</a:t>
            </a:fld>
            <a:endParaRPr lang="zh-CN" altLang="en-US"/>
          </a:p>
        </p:txBody>
      </p:sp>
    </p:spTree>
    <p:extLst>
      <p:ext uri="{BB962C8B-B14F-4D97-AF65-F5344CB8AC3E}">
        <p14:creationId xmlns:p14="http://schemas.microsoft.com/office/powerpoint/2010/main" val="6863991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05259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6186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68403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6459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396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00180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044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r>
              <a:rPr lang="en-US" sz="8000" dirty="0">
                <a:ln w="3175" cmpd="sng">
                  <a:noFill/>
                </a:ln>
                <a:solidFill>
                  <a:srgbClr val="A53010"/>
                </a:solidFill>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dirty="0">
                <a:ln w="3175" cmpd="sng">
                  <a:noFill/>
                </a:ln>
                <a:solidFill>
                  <a:srgbClr val="A53010"/>
                </a:solidFill>
                <a:latin typeface="Arial"/>
              </a:rPr>
              <a:t>”</a:t>
            </a:r>
          </a:p>
        </p:txBody>
      </p:sp>
    </p:spTree>
    <p:extLst>
      <p:ext uri="{BB962C8B-B14F-4D97-AF65-F5344CB8AC3E}">
        <p14:creationId xmlns:p14="http://schemas.microsoft.com/office/powerpoint/2010/main" val="37561709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65218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r>
              <a:rPr lang="en-US" sz="8000" dirty="0">
                <a:ln w="3175" cmpd="sng">
                  <a:noFill/>
                </a:ln>
                <a:solidFill>
                  <a:srgbClr val="A53010"/>
                </a:solidFill>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r>
              <a:rPr lang="en-US" sz="8000" dirty="0">
                <a:ln w="3175" cmpd="sng">
                  <a:noFill/>
                </a:ln>
                <a:solidFill>
                  <a:srgbClr val="A53010"/>
                </a:solidFill>
                <a:latin typeface="Arial"/>
              </a:rPr>
              <a:t>”</a:t>
            </a:r>
          </a:p>
        </p:txBody>
      </p:sp>
    </p:spTree>
    <p:extLst>
      <p:ext uri="{BB962C8B-B14F-4D97-AF65-F5344CB8AC3E}">
        <p14:creationId xmlns:p14="http://schemas.microsoft.com/office/powerpoint/2010/main" val="2242846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6FB69E5-566D-4A22-BE17-1AF1AFE8730C}" type="datetimeFigureOut">
              <a:rPr lang="zh-CN" altLang="en-US" smtClean="0"/>
              <a:t>2022/9/20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0693F49-C27C-40CC-BC6D-9AB4AD9FD1BC}" type="slidenum">
              <a:rPr lang="zh-CN" altLang="en-US" smtClean="0"/>
              <a:t>‹#›</a:t>
            </a:fld>
            <a:endParaRPr lang="zh-CN" altLang="en-US"/>
          </a:p>
        </p:txBody>
      </p:sp>
    </p:spTree>
    <p:extLst>
      <p:ext uri="{BB962C8B-B14F-4D97-AF65-F5344CB8AC3E}">
        <p14:creationId xmlns:p14="http://schemas.microsoft.com/office/powerpoint/2010/main" val="28344036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24857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54541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7381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26FB69E5-566D-4A22-BE17-1AF1AFE8730C}" type="datetimeFigureOut">
              <a:rPr lang="zh-CN" altLang="en-US" smtClean="0"/>
              <a:t>2022/9/20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0693F49-C27C-40CC-BC6D-9AB4AD9FD1BC}" type="slidenum">
              <a:rPr lang="zh-CN" altLang="en-US" smtClean="0"/>
              <a:t>‹#›</a:t>
            </a:fld>
            <a:endParaRPr lang="zh-CN" altLang="en-US"/>
          </a:p>
        </p:txBody>
      </p:sp>
    </p:spTree>
    <p:extLst>
      <p:ext uri="{BB962C8B-B14F-4D97-AF65-F5344CB8AC3E}">
        <p14:creationId xmlns:p14="http://schemas.microsoft.com/office/powerpoint/2010/main" val="2076960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6FB69E5-566D-4A22-BE17-1AF1AFE8730C}" type="datetimeFigureOut">
              <a:rPr lang="zh-CN" altLang="en-US" smtClean="0"/>
              <a:t>2022/9/20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0693F49-C27C-40CC-BC6D-9AB4AD9FD1BC}" type="slidenum">
              <a:rPr lang="zh-CN" altLang="en-US" smtClean="0"/>
              <a:t>‹#›</a:t>
            </a:fld>
            <a:endParaRPr lang="zh-CN" altLang="en-US"/>
          </a:p>
        </p:txBody>
      </p:sp>
    </p:spTree>
    <p:extLst>
      <p:ext uri="{BB962C8B-B14F-4D97-AF65-F5344CB8AC3E}">
        <p14:creationId xmlns:p14="http://schemas.microsoft.com/office/powerpoint/2010/main" val="4201522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6FB69E5-566D-4A22-BE17-1AF1AFE8730C}" type="datetimeFigureOut">
              <a:rPr lang="zh-CN" altLang="en-US" smtClean="0"/>
              <a:t>2022/9/20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0693F49-C27C-40CC-BC6D-9AB4AD9FD1BC}" type="slidenum">
              <a:rPr lang="zh-CN" altLang="en-US" smtClean="0"/>
              <a:t>‹#›</a:t>
            </a:fld>
            <a:endParaRPr lang="zh-CN" altLang="en-US"/>
          </a:p>
        </p:txBody>
      </p:sp>
    </p:spTree>
    <p:extLst>
      <p:ext uri="{BB962C8B-B14F-4D97-AF65-F5344CB8AC3E}">
        <p14:creationId xmlns:p14="http://schemas.microsoft.com/office/powerpoint/2010/main" val="4124985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FB69E5-566D-4A22-BE17-1AF1AFE8730C}" type="datetimeFigureOut">
              <a:rPr lang="zh-CN" altLang="en-US" smtClean="0"/>
              <a:t>2022/9/20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0693F49-C27C-40CC-BC6D-9AB4AD9FD1BC}" type="slidenum">
              <a:rPr lang="zh-CN" altLang="en-US" smtClean="0"/>
              <a:t>‹#›</a:t>
            </a:fld>
            <a:endParaRPr lang="zh-CN" altLang="en-US"/>
          </a:p>
        </p:txBody>
      </p:sp>
    </p:spTree>
    <p:extLst>
      <p:ext uri="{BB962C8B-B14F-4D97-AF65-F5344CB8AC3E}">
        <p14:creationId xmlns:p14="http://schemas.microsoft.com/office/powerpoint/2010/main" val="2897073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6FB69E5-566D-4A22-BE17-1AF1AFE8730C}" type="datetimeFigureOut">
              <a:rPr lang="zh-CN" altLang="en-US" smtClean="0"/>
              <a:t>2022/9/20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0693F49-C27C-40CC-BC6D-9AB4AD9FD1BC}" type="slidenum">
              <a:rPr lang="zh-CN" altLang="en-US" smtClean="0"/>
              <a:t>‹#›</a:t>
            </a:fld>
            <a:endParaRPr lang="zh-CN" altLang="en-US"/>
          </a:p>
        </p:txBody>
      </p:sp>
    </p:spTree>
    <p:extLst>
      <p:ext uri="{BB962C8B-B14F-4D97-AF65-F5344CB8AC3E}">
        <p14:creationId xmlns:p14="http://schemas.microsoft.com/office/powerpoint/2010/main" val="87669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6FB69E5-566D-4A22-BE17-1AF1AFE8730C}" type="datetimeFigureOut">
              <a:rPr lang="zh-CN" altLang="en-US" smtClean="0"/>
              <a:t>2022/9/20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0693F49-C27C-40CC-BC6D-9AB4AD9FD1BC}" type="slidenum">
              <a:rPr lang="zh-CN" altLang="en-US" smtClean="0"/>
              <a:t>‹#›</a:t>
            </a:fld>
            <a:endParaRPr lang="zh-CN" altLang="en-US"/>
          </a:p>
        </p:txBody>
      </p:sp>
    </p:spTree>
    <p:extLst>
      <p:ext uri="{BB962C8B-B14F-4D97-AF65-F5344CB8AC3E}">
        <p14:creationId xmlns:p14="http://schemas.microsoft.com/office/powerpoint/2010/main" val="3863495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6FB69E5-566D-4A22-BE17-1AF1AFE8730C}" type="datetimeFigureOut">
              <a:rPr lang="zh-CN" altLang="en-US" smtClean="0"/>
              <a:t>2022/9/20</a:t>
            </a:fld>
            <a:endParaRPr lang="zh-CN"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0693F49-C27C-40CC-BC6D-9AB4AD9FD1BC}" type="slidenum">
              <a:rPr lang="zh-CN" altLang="en-US" smtClean="0"/>
              <a:t>‹#›</a:t>
            </a:fld>
            <a:endParaRPr lang="zh-CN" altLang="en-US"/>
          </a:p>
        </p:txBody>
      </p:sp>
    </p:spTree>
    <p:extLst>
      <p:ext uri="{BB962C8B-B14F-4D97-AF65-F5344CB8AC3E}">
        <p14:creationId xmlns:p14="http://schemas.microsoft.com/office/powerpoint/2010/main" val="42188767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defTabSz="457200"/>
            <a:fld id="{D57F1E4F-1CFF-5643-939E-217C01CDF565}" type="slidenum">
              <a:rPr lang="en-US" smtClean="0"/>
              <a:pPr defTabSz="457200"/>
              <a:t>‹#›</a:t>
            </a:fld>
            <a:endParaRPr lang="en-US" dirty="0"/>
          </a:p>
        </p:txBody>
      </p:sp>
    </p:spTree>
    <p:extLst>
      <p:ext uri="{BB962C8B-B14F-4D97-AF65-F5344CB8AC3E}">
        <p14:creationId xmlns:p14="http://schemas.microsoft.com/office/powerpoint/2010/main" val="391538768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oleObject" Target="../embeddings/oleObject2.bin"/><Relationship Id="rId18" Type="http://schemas.openxmlformats.org/officeDocument/2006/relationships/image" Target="../media/image16.png"/><Relationship Id="rId3" Type="http://schemas.openxmlformats.org/officeDocument/2006/relationships/image" Target="../media/image4.emf"/><Relationship Id="rId7" Type="http://schemas.openxmlformats.org/officeDocument/2006/relationships/image" Target="../media/image8.png"/><Relationship Id="rId12" Type="http://schemas.openxmlformats.org/officeDocument/2006/relationships/image" Target="../media/image12.wmf"/><Relationship Id="rId17" Type="http://schemas.openxmlformats.org/officeDocument/2006/relationships/image" Target="../media/image15.png"/><Relationship Id="rId2" Type="http://schemas.openxmlformats.org/officeDocument/2006/relationships/notesSlide" Target="../notesSlides/notesSlide4.xml"/><Relationship Id="rId16" Type="http://schemas.openxmlformats.org/officeDocument/2006/relationships/image" Target="../media/image14.emf"/><Relationship Id="rId1" Type="http://schemas.openxmlformats.org/officeDocument/2006/relationships/slideLayout" Target="../slideLayouts/slideLayout6.xml"/><Relationship Id="rId6" Type="http://schemas.openxmlformats.org/officeDocument/2006/relationships/image" Target="../media/image7.wmf"/><Relationship Id="rId11" Type="http://schemas.openxmlformats.org/officeDocument/2006/relationships/oleObject" Target="../embeddings/oleObject1.bin"/><Relationship Id="rId5" Type="http://schemas.openxmlformats.org/officeDocument/2006/relationships/image" Target="../media/image6.wmf"/><Relationship Id="rId15" Type="http://schemas.openxmlformats.org/officeDocument/2006/relationships/image" Target="../media/image13.png"/><Relationship Id="rId10" Type="http://schemas.openxmlformats.org/officeDocument/2006/relationships/image" Target="../media/image11.png"/><Relationship Id="rId4" Type="http://schemas.openxmlformats.org/officeDocument/2006/relationships/image" Target="../media/image5.wmf"/><Relationship Id="rId9" Type="http://schemas.openxmlformats.org/officeDocument/2006/relationships/image" Target="../media/image10.png"/><Relationship Id="rId1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18.png"/><Relationship Id="rId7" Type="http://schemas.openxmlformats.org/officeDocument/2006/relationships/image" Target="../media/image20.jpeg"/><Relationship Id="rId2" Type="http://schemas.openxmlformats.org/officeDocument/2006/relationships/image" Target="../media/image17.png"/><Relationship Id="rId1" Type="http://schemas.openxmlformats.org/officeDocument/2006/relationships/slideLayout" Target="../slideLayouts/slideLayout6.xml"/><Relationship Id="rId6" Type="http://schemas.microsoft.com/office/2007/relationships/hdphoto" Target="../media/hdphoto2.wdp"/><Relationship Id="rId11" Type="http://schemas.openxmlformats.org/officeDocument/2006/relationships/image" Target="../media/image21.png"/><Relationship Id="rId5" Type="http://schemas.openxmlformats.org/officeDocument/2006/relationships/image" Target="../media/image19.png"/><Relationship Id="rId10" Type="http://schemas.openxmlformats.org/officeDocument/2006/relationships/image" Target="../media/image12.wmf"/><Relationship Id="rId4" Type="http://schemas.microsoft.com/office/2007/relationships/hdphoto" Target="../media/hdphoto1.wdp"/><Relationship Id="rId9"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image" Target="../media/image22.png"/><Relationship Id="rId7" Type="http://schemas.openxmlformats.org/officeDocument/2006/relationships/image" Target="../media/image5.wmf"/><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5.png"/><Relationship Id="rId4" Type="http://schemas.openxmlformats.org/officeDocument/2006/relationships/image" Target="../media/image7.wmf"/><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shadeToTitle="1">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8D0CD5-08A3-4F40-8D00-2ADFEC8E7CF0}"/>
              </a:ext>
            </a:extLst>
          </p:cNvPr>
          <p:cNvPicPr>
            <a:picLocks noChangeAspect="1"/>
          </p:cNvPicPr>
          <p:nvPr/>
        </p:nvPicPr>
        <p:blipFill>
          <a:blip r:embed="rId4"/>
          <a:stretch>
            <a:fillRect/>
          </a:stretch>
        </p:blipFill>
        <p:spPr>
          <a:xfrm>
            <a:off x="0" y="0"/>
            <a:ext cx="12192000" cy="6858000"/>
          </a:xfrm>
          <a:prstGeom prst="rect">
            <a:avLst/>
          </a:prstGeom>
        </p:spPr>
      </p:pic>
      <p:sp>
        <p:nvSpPr>
          <p:cNvPr id="2" name="标题 1"/>
          <p:cNvSpPr>
            <a:spLocks noGrp="1"/>
          </p:cNvSpPr>
          <p:nvPr>
            <p:ph type="ctrTitle"/>
          </p:nvPr>
        </p:nvSpPr>
        <p:spPr>
          <a:xfrm>
            <a:off x="167353" y="2450237"/>
            <a:ext cx="11882354" cy="1385397"/>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pPr algn="ctr"/>
            <a:br>
              <a:rPr lang="en-US" altLang="zh-CN" sz="3600" b="1" spc="-300" dirty="0">
                <a:solidFill>
                  <a:srgbClr val="FFC000"/>
                </a:solidFill>
                <a:effectLst>
                  <a:outerShdw blurRad="38100" dist="38100" dir="2700000" algn="tl">
                    <a:srgbClr val="000000">
                      <a:alpha val="43137"/>
                    </a:srgbClr>
                  </a:outerShdw>
                </a:effectLst>
                <a:latin typeface="STLiti" panose="02010800040101010101" pitchFamily="2" charset="-122"/>
                <a:ea typeface="STLiti" panose="02010800040101010101" pitchFamily="2" charset="-122"/>
                <a:cs typeface="Arial" panose="020B0604020202020204" pitchFamily="34" charset="0"/>
              </a:rPr>
            </a:br>
            <a:br>
              <a:rPr lang="en-US" altLang="zh-CN" sz="3600" b="1" spc="-300" dirty="0">
                <a:solidFill>
                  <a:srgbClr val="FFC000"/>
                </a:solidFill>
                <a:effectLst>
                  <a:outerShdw blurRad="38100" dist="38100" dir="2700000" algn="tl">
                    <a:srgbClr val="000000">
                      <a:alpha val="43137"/>
                    </a:srgbClr>
                  </a:outerShdw>
                </a:effectLst>
                <a:latin typeface="STLiti" panose="02010800040101010101" pitchFamily="2" charset="-122"/>
                <a:ea typeface="STLiti" panose="02010800040101010101" pitchFamily="2" charset="-122"/>
                <a:cs typeface="Arial" panose="020B0604020202020204" pitchFamily="34" charset="0"/>
              </a:rPr>
            </a:br>
            <a:br>
              <a:rPr lang="en-US" altLang="zh-CN" sz="3600" b="1" spc="-300" dirty="0">
                <a:solidFill>
                  <a:srgbClr val="FFC000"/>
                </a:solidFill>
                <a:effectLst>
                  <a:outerShdw blurRad="38100" dist="38100" dir="2700000" algn="tl">
                    <a:srgbClr val="000000">
                      <a:alpha val="43137"/>
                    </a:srgbClr>
                  </a:outerShdw>
                </a:effectLst>
                <a:latin typeface="STLiti" panose="02010800040101010101" pitchFamily="2" charset="-122"/>
                <a:ea typeface="STLiti" panose="02010800040101010101" pitchFamily="2" charset="-122"/>
                <a:cs typeface="Arial" panose="020B0604020202020204" pitchFamily="34" charset="0"/>
              </a:rPr>
            </a:br>
            <a:r>
              <a:rPr lang="en-US" altLang="zh-CN" sz="4800" b="1" spc="-150" dirty="0">
                <a:solidFill>
                  <a:schemeClr val="bg1"/>
                </a:solidFill>
                <a:effectLst>
                  <a:outerShdw blurRad="38100" dist="38100" dir="2700000" algn="tl">
                    <a:srgbClr val="000000">
                      <a:alpha val="43137"/>
                    </a:srgbClr>
                  </a:outerShdw>
                </a:effectLst>
                <a:ea typeface="KaiTi" panose="02010609060101010101" pitchFamily="49" charset="-122"/>
                <a:cs typeface="Times New Roman" panose="02020603050405020304" pitchFamily="18" charset="0"/>
              </a:rPr>
              <a:t>Reverse-Forward Software E</a:t>
            </a:r>
            <a:r>
              <a:rPr lang="en-US" altLang="zh-CN" sz="4800" b="1" spc="-150" dirty="0">
                <a:solidFill>
                  <a:schemeClr val="bg1"/>
                </a:solidFill>
                <a:effectLst>
                  <a:outerShdw blurRad="38100" dist="38100" dir="2700000" algn="tl">
                    <a:srgbClr val="000000">
                      <a:alpha val="43137"/>
                    </a:srgbClr>
                  </a:outerShdw>
                </a:effectLst>
                <a:cs typeface="Times New Roman" panose="02020603050405020304" pitchFamily="18" charset="0"/>
              </a:rPr>
              <a:t>ngineering</a:t>
            </a:r>
            <a:br>
              <a:rPr lang="en-US" altLang="zh-CN" sz="4800" b="1" spc="-150" dirty="0">
                <a:solidFill>
                  <a:schemeClr val="bg1"/>
                </a:solidFill>
                <a:effectLst>
                  <a:outerShdw blurRad="38100" dist="38100" dir="2700000" algn="tl">
                    <a:srgbClr val="000000">
                      <a:alpha val="43137"/>
                    </a:srgbClr>
                  </a:outerShdw>
                </a:effectLst>
                <a:cs typeface="Times New Roman" panose="02020603050405020304" pitchFamily="18" charset="0"/>
              </a:rPr>
            </a:br>
            <a:r>
              <a:rPr lang="zh-CN" altLang="en-US" sz="4800" b="1" dirty="0">
                <a:solidFill>
                  <a:srgbClr val="FF0000"/>
                </a:solidFill>
                <a:effectLst>
                  <a:outerShdw blurRad="38100" dist="38100" dir="2700000" algn="tl">
                    <a:srgbClr val="000000">
                      <a:alpha val="43137"/>
                    </a:srgbClr>
                  </a:outerShdw>
                </a:effectLst>
                <a:latin typeface="KaiTi" panose="02010609060101010101" pitchFamily="49" charset="-122"/>
                <a:ea typeface="KaiTi" panose="02010609060101010101" pitchFamily="49" charset="-122"/>
                <a:cs typeface="Arial" panose="020B0604020202020204" pitchFamily="34" charset="0"/>
              </a:rPr>
              <a:t>逆正向软件工程</a:t>
            </a:r>
            <a:endParaRPr lang="en-US" sz="4400" b="1" i="1" dirty="0">
              <a:solidFill>
                <a:srgbClr val="FF0000"/>
              </a:solidFill>
              <a:effectLst>
                <a:outerShdw blurRad="38100" dist="38100" dir="2700000" algn="tl">
                  <a:srgbClr val="000000">
                    <a:alpha val="43137"/>
                  </a:srgbClr>
                </a:outerShdw>
              </a:effectLst>
              <a:latin typeface="KaiTi" panose="02010609060101010101" pitchFamily="49" charset="-122"/>
              <a:ea typeface="KaiTi" panose="02010609060101010101" pitchFamily="49" charset="-122"/>
              <a:cs typeface="Times New Roman" panose="02020603050405020304" pitchFamily="18" charset="0"/>
            </a:endParaRPr>
          </a:p>
        </p:txBody>
      </p:sp>
      <p:sp>
        <p:nvSpPr>
          <p:cNvPr id="3" name="副标题 2"/>
          <p:cNvSpPr>
            <a:spLocks noGrp="1"/>
          </p:cNvSpPr>
          <p:nvPr>
            <p:ph type="subTitle" idx="1"/>
          </p:nvPr>
        </p:nvSpPr>
        <p:spPr>
          <a:xfrm>
            <a:off x="7200681" y="230466"/>
            <a:ext cx="4595517" cy="1126283"/>
          </a:xfrm>
        </p:spPr>
        <p:txBody>
          <a:bodyPr>
            <a:noAutofit/>
          </a:bodyPr>
          <a:lstStyle/>
          <a:p>
            <a:pPr algn="r">
              <a:spcBef>
                <a:spcPts val="0"/>
              </a:spcBef>
            </a:pPr>
            <a:r>
              <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Haikuan Li, Visiting Professor</a:t>
            </a:r>
          </a:p>
          <a:p>
            <a:pPr algn="r">
              <a:spcBef>
                <a:spcPts val="0"/>
              </a:spcBef>
            </a:pPr>
            <a:r>
              <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CLEBA Group, Delfgauw</a:t>
            </a:r>
          </a:p>
          <a:p>
            <a:pPr algn="r">
              <a:spcBef>
                <a:spcPts val="0"/>
              </a:spcBef>
            </a:pPr>
            <a:r>
              <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The Netherlands</a:t>
            </a:r>
          </a:p>
          <a:p>
            <a:pPr algn="r">
              <a:spcBef>
                <a:spcPts val="0"/>
              </a:spcBef>
            </a:pPr>
            <a:endPar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endParaRPr>
          </a:p>
        </p:txBody>
      </p:sp>
      <p:sp>
        <p:nvSpPr>
          <p:cNvPr id="6" name="矩形 5"/>
          <p:cNvSpPr/>
          <p:nvPr/>
        </p:nvSpPr>
        <p:spPr>
          <a:xfrm>
            <a:off x="309645" y="6029236"/>
            <a:ext cx="11597770" cy="646331"/>
          </a:xfrm>
          <a:prstGeom prst="rect">
            <a:avLst/>
          </a:prstGeom>
        </p:spPr>
        <p:txBody>
          <a:bodyPr wrap="square">
            <a:spAutoFit/>
          </a:bodyPr>
          <a:lstStyle/>
          <a:p>
            <a:pPr>
              <a:spcBef>
                <a:spcPts val="0"/>
              </a:spcBef>
            </a:pPr>
            <a:r>
              <a:rPr lang="en-US" altLang="zh-CN"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Haikuan Li </a:t>
            </a:r>
            <a:r>
              <a:rPr lang="en-US" altLang="zh-CN" b="1" i="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a:t>
            </a:r>
            <a:r>
              <a:rPr lang="en-US" altLang="zh-CN"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Software Development of Datafication Intelligence Architecturalization and Intensification (Lecture Notes)”</a:t>
            </a:r>
            <a:r>
              <a:rPr lang="en-US" altLang="zh-CN" b="1" spc="-150" dirty="0">
                <a:solidFill>
                  <a:schemeClr val="bg1"/>
                </a:solidFill>
                <a:latin typeface="Arial Narrow" panose="020B0606020202030204" pitchFamily="34" charset="0"/>
                <a:cs typeface="Arial" panose="020B0604020202020204" pitchFamily="34" charset="0"/>
              </a:rPr>
              <a:t>  </a:t>
            </a:r>
            <a:r>
              <a:rPr lang="en-US" altLang="zh-CN"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Seminar on Intelligent Software Development at</a:t>
            </a:r>
            <a:r>
              <a:rPr lang="zh-CN" altLang="en-US"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 </a:t>
            </a:r>
            <a:r>
              <a:rPr lang="en-US" altLang="zh-CN"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Northwestern Polytechnical University(NPU), Xi’an, China, 2020</a:t>
            </a:r>
          </a:p>
        </p:txBody>
      </p:sp>
    </p:spTree>
    <p:extLst>
      <p:ext uri="{BB962C8B-B14F-4D97-AF65-F5344CB8AC3E}">
        <p14:creationId xmlns:p14="http://schemas.microsoft.com/office/powerpoint/2010/main" val="2908325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p:cNvSpPr>
            <a:spLocks noGrp="1"/>
          </p:cNvSpPr>
          <p:nvPr>
            <p:ph type="title"/>
          </p:nvPr>
        </p:nvSpPr>
        <p:spPr>
          <a:xfrm>
            <a:off x="1779630" y="689650"/>
            <a:ext cx="9925665" cy="808713"/>
          </a:xfrm>
        </p:spPr>
        <p:txBody>
          <a:bodyPr>
            <a:normAutofit fontScale="90000"/>
          </a:bodyPr>
          <a:lstStyle/>
          <a:p>
            <a:r>
              <a:rPr lang="en-US" altLang="zh-CN" b="1" dirty="0">
                <a:solidFill>
                  <a:srgbClr val="C00000"/>
                </a:solidFill>
              </a:rPr>
              <a:t>Domain-Based Intensive Software Development</a:t>
            </a:r>
            <a:endParaRPr lang="en-US" b="1" dirty="0">
              <a:solidFill>
                <a:srgbClr val="C00000"/>
              </a:solidFill>
            </a:endParaRPr>
          </a:p>
        </p:txBody>
      </p:sp>
      <p:sp>
        <p:nvSpPr>
          <p:cNvPr id="3" name="灯片编号占位符 2"/>
          <p:cNvSpPr>
            <a:spLocks noGrp="1"/>
          </p:cNvSpPr>
          <p:nvPr>
            <p:ph type="sldNum" sz="quarter" idx="12"/>
          </p:nvPr>
        </p:nvSpPr>
        <p:spPr/>
        <p:txBody>
          <a:bodyPr/>
          <a:lstStyle/>
          <a:p>
            <a:pPr>
              <a:defRPr/>
            </a:pPr>
            <a:fld id="{02510DAB-5154-4C41-A190-A44B52E15401}" type="slidenum">
              <a:rPr lang="en-US" altLang="zh-CN" smtClean="0"/>
              <a:pPr>
                <a:defRPr/>
              </a:pPr>
              <a:t>10</a:t>
            </a:fld>
            <a:endParaRPr lang="en-US" altLang="zh-CN"/>
          </a:p>
        </p:txBody>
      </p:sp>
      <p:grpSp>
        <p:nvGrpSpPr>
          <p:cNvPr id="2" name="组合 1"/>
          <p:cNvGrpSpPr/>
          <p:nvPr/>
        </p:nvGrpSpPr>
        <p:grpSpPr>
          <a:xfrm>
            <a:off x="1625084" y="1407316"/>
            <a:ext cx="9925665" cy="4793225"/>
            <a:chOff x="1324458" y="1578078"/>
            <a:chExt cx="9925665" cy="4793225"/>
          </a:xfrm>
        </p:grpSpPr>
        <p:sp>
          <p:nvSpPr>
            <p:cNvPr id="103" name="矩形 102"/>
            <p:cNvSpPr/>
            <p:nvPr/>
          </p:nvSpPr>
          <p:spPr>
            <a:xfrm>
              <a:off x="1324458" y="1578078"/>
              <a:ext cx="9925665" cy="4793225"/>
            </a:xfrm>
            <a:prstGeom prst="rect">
              <a:avLst/>
            </a:prstGeom>
            <a:solidFill>
              <a:schemeClr val="accent4">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组合 101"/>
            <p:cNvGrpSpPr/>
            <p:nvPr/>
          </p:nvGrpSpPr>
          <p:grpSpPr>
            <a:xfrm>
              <a:off x="1534806" y="1828800"/>
              <a:ext cx="9474589" cy="4178622"/>
              <a:chOff x="1078633" y="1873045"/>
              <a:chExt cx="9474589" cy="4178622"/>
            </a:xfrm>
          </p:grpSpPr>
          <p:grpSp>
            <p:nvGrpSpPr>
              <p:cNvPr id="5" name="组合 4"/>
              <p:cNvGrpSpPr/>
              <p:nvPr/>
            </p:nvGrpSpPr>
            <p:grpSpPr>
              <a:xfrm>
                <a:off x="2443588" y="1873045"/>
                <a:ext cx="7477099" cy="1090305"/>
                <a:chOff x="1459506" y="1730830"/>
                <a:chExt cx="9633403" cy="3310762"/>
              </a:xfrm>
            </p:grpSpPr>
            <p:grpSp>
              <p:nvGrpSpPr>
                <p:cNvPr id="76" name="组合 75"/>
                <p:cNvGrpSpPr/>
                <p:nvPr/>
              </p:nvGrpSpPr>
              <p:grpSpPr>
                <a:xfrm>
                  <a:off x="1459506" y="1730830"/>
                  <a:ext cx="9633403" cy="3310762"/>
                  <a:chOff x="1001203" y="2838001"/>
                  <a:chExt cx="10556690" cy="2933751"/>
                </a:xfrm>
              </p:grpSpPr>
              <p:sp>
                <p:nvSpPr>
                  <p:cNvPr id="80" name="圆角矩形 79"/>
                  <p:cNvSpPr/>
                  <p:nvPr/>
                </p:nvSpPr>
                <p:spPr>
                  <a:xfrm>
                    <a:off x="5224368" y="3555666"/>
                    <a:ext cx="2191731" cy="2216086"/>
                  </a:xfrm>
                  <a:prstGeom prst="roundRect">
                    <a:avLst/>
                  </a:prstGeom>
                  <a:solidFill>
                    <a:schemeClr val="accent4">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1200" dirty="0">
                        <a:solidFill>
                          <a:srgbClr val="FFFF99"/>
                        </a:solidFill>
                      </a:rPr>
                      <a:t>Domain </a:t>
                    </a:r>
                  </a:p>
                  <a:p>
                    <a:pPr algn="ctr" defTabSz="342900"/>
                    <a:r>
                      <a:rPr lang="en-US" sz="1200" dirty="0">
                        <a:solidFill>
                          <a:srgbClr val="FFFF99"/>
                        </a:solidFill>
                      </a:rPr>
                      <a:t>Resources Management</a:t>
                    </a:r>
                  </a:p>
                </p:txBody>
              </p:sp>
              <p:sp>
                <p:nvSpPr>
                  <p:cNvPr id="81" name="五边形 80"/>
                  <p:cNvSpPr/>
                  <p:nvPr/>
                </p:nvSpPr>
                <p:spPr>
                  <a:xfrm>
                    <a:off x="1001203" y="4036252"/>
                    <a:ext cx="1002407" cy="1545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black"/>
                      </a:solidFill>
                    </a:endParaRPr>
                  </a:p>
                </p:txBody>
              </p:sp>
              <p:sp>
                <p:nvSpPr>
                  <p:cNvPr id="82" name="五边形 81"/>
                  <p:cNvSpPr/>
                  <p:nvPr/>
                </p:nvSpPr>
                <p:spPr>
                  <a:xfrm>
                    <a:off x="1007478" y="4359815"/>
                    <a:ext cx="1002407" cy="1545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black"/>
                      </a:solidFill>
                    </a:endParaRPr>
                  </a:p>
                </p:txBody>
              </p:sp>
              <p:sp>
                <p:nvSpPr>
                  <p:cNvPr id="83" name="五边形 82"/>
                  <p:cNvSpPr/>
                  <p:nvPr/>
                </p:nvSpPr>
                <p:spPr>
                  <a:xfrm>
                    <a:off x="1027820" y="4977597"/>
                    <a:ext cx="1002407" cy="1545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black"/>
                      </a:solidFill>
                    </a:endParaRPr>
                  </a:p>
                </p:txBody>
              </p:sp>
              <p:sp>
                <p:nvSpPr>
                  <p:cNvPr id="84" name="五边形 83"/>
                  <p:cNvSpPr/>
                  <p:nvPr/>
                </p:nvSpPr>
                <p:spPr>
                  <a:xfrm>
                    <a:off x="10528868" y="3943781"/>
                    <a:ext cx="1002407" cy="1545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black"/>
                      </a:solidFill>
                    </a:endParaRPr>
                  </a:p>
                </p:txBody>
              </p:sp>
              <p:sp>
                <p:nvSpPr>
                  <p:cNvPr id="85" name="五边形 84"/>
                  <p:cNvSpPr/>
                  <p:nvPr/>
                </p:nvSpPr>
                <p:spPr>
                  <a:xfrm>
                    <a:off x="10535143" y="4267344"/>
                    <a:ext cx="1002407" cy="1545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black"/>
                      </a:solidFill>
                    </a:endParaRPr>
                  </a:p>
                </p:txBody>
              </p:sp>
              <p:sp>
                <p:nvSpPr>
                  <p:cNvPr id="86" name="五边形 85"/>
                  <p:cNvSpPr/>
                  <p:nvPr/>
                </p:nvSpPr>
                <p:spPr>
                  <a:xfrm>
                    <a:off x="10555486" y="4885127"/>
                    <a:ext cx="1002407" cy="1545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black"/>
                      </a:solidFill>
                    </a:endParaRPr>
                  </a:p>
                </p:txBody>
              </p:sp>
              <p:sp>
                <p:nvSpPr>
                  <p:cNvPr id="87" name="五边形 86"/>
                  <p:cNvSpPr/>
                  <p:nvPr/>
                </p:nvSpPr>
                <p:spPr>
                  <a:xfrm>
                    <a:off x="4204604" y="4203805"/>
                    <a:ext cx="1234718" cy="786796"/>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900" dirty="0">
                        <a:solidFill>
                          <a:srgbClr val="FFFF99"/>
                        </a:solidFill>
                      </a:rPr>
                      <a:t>Reusable</a:t>
                    </a:r>
                  </a:p>
                  <a:p>
                    <a:pPr algn="ctr" defTabSz="342900"/>
                    <a:r>
                      <a:rPr lang="en-US" sz="900" dirty="0">
                        <a:solidFill>
                          <a:srgbClr val="FFFF99"/>
                        </a:solidFill>
                      </a:rPr>
                      <a:t>Artifacts</a:t>
                    </a:r>
                  </a:p>
                </p:txBody>
              </p:sp>
              <p:sp>
                <p:nvSpPr>
                  <p:cNvPr id="88" name="五边形 87"/>
                  <p:cNvSpPr/>
                  <p:nvPr/>
                </p:nvSpPr>
                <p:spPr>
                  <a:xfrm>
                    <a:off x="7389483" y="4190801"/>
                    <a:ext cx="1234718" cy="786796"/>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900" dirty="0">
                        <a:solidFill>
                          <a:srgbClr val="FFFF99"/>
                        </a:solidFill>
                      </a:rPr>
                      <a:t>Reusable</a:t>
                    </a:r>
                  </a:p>
                  <a:p>
                    <a:pPr algn="ctr" defTabSz="342900"/>
                    <a:r>
                      <a:rPr lang="en-US" sz="900" dirty="0">
                        <a:solidFill>
                          <a:srgbClr val="FFFF99"/>
                        </a:solidFill>
                      </a:rPr>
                      <a:t>Artifacts</a:t>
                    </a:r>
                  </a:p>
                </p:txBody>
              </p:sp>
              <p:sp>
                <p:nvSpPr>
                  <p:cNvPr id="90" name="矩形 89"/>
                  <p:cNvSpPr/>
                  <p:nvPr/>
                </p:nvSpPr>
                <p:spPr>
                  <a:xfrm>
                    <a:off x="10541418" y="3056882"/>
                    <a:ext cx="1002407" cy="7242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1050" dirty="0">
                        <a:solidFill>
                          <a:prstClr val="black"/>
                        </a:solidFill>
                      </a:rPr>
                      <a:t>New</a:t>
                    </a:r>
                  </a:p>
                  <a:p>
                    <a:pPr algn="ctr" defTabSz="342900"/>
                    <a:r>
                      <a:rPr lang="en-US" sz="1050" dirty="0">
                        <a:solidFill>
                          <a:prstClr val="black"/>
                        </a:solidFill>
                      </a:rPr>
                      <a:t>Systems</a:t>
                    </a:r>
                  </a:p>
                </p:txBody>
              </p:sp>
              <p:sp>
                <p:nvSpPr>
                  <p:cNvPr id="91" name="五边形 90"/>
                  <p:cNvSpPr/>
                  <p:nvPr/>
                </p:nvSpPr>
                <p:spPr>
                  <a:xfrm>
                    <a:off x="1019198" y="4652085"/>
                    <a:ext cx="1002407" cy="154549"/>
                  </a:xfrm>
                  <a:prstGeom prst="homePlate">
                    <a:avLst/>
                  </a:prstGeom>
                  <a:noFill/>
                  <a:ln>
                    <a:noFill/>
                    <a:prstDash val="lg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black"/>
                      </a:solidFill>
                    </a:endParaRPr>
                  </a:p>
                </p:txBody>
              </p:sp>
              <p:sp>
                <p:nvSpPr>
                  <p:cNvPr id="92" name="五边形 91"/>
                  <p:cNvSpPr/>
                  <p:nvPr/>
                </p:nvSpPr>
                <p:spPr>
                  <a:xfrm>
                    <a:off x="10528083" y="4586897"/>
                    <a:ext cx="1002407" cy="154549"/>
                  </a:xfrm>
                  <a:prstGeom prst="homePlate">
                    <a:avLst/>
                  </a:prstGeom>
                  <a:noFill/>
                  <a:ln>
                    <a:noFill/>
                    <a:prstDash val="lg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black"/>
                      </a:solidFill>
                    </a:endParaRPr>
                  </a:p>
                </p:txBody>
              </p:sp>
              <p:sp>
                <p:nvSpPr>
                  <p:cNvPr id="94" name="空心弧 93"/>
                  <p:cNvSpPr/>
                  <p:nvPr/>
                </p:nvSpPr>
                <p:spPr>
                  <a:xfrm>
                    <a:off x="3012776" y="2838001"/>
                    <a:ext cx="6592711" cy="2014793"/>
                  </a:xfrm>
                  <a:prstGeom prst="blockArc">
                    <a:avLst>
                      <a:gd name="adj1" fmla="val 10800000"/>
                      <a:gd name="adj2" fmla="val 21571639"/>
                      <a:gd name="adj3" fmla="val 6578"/>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black"/>
                      </a:solidFill>
                    </a:endParaRPr>
                  </a:p>
                </p:txBody>
              </p:sp>
              <p:sp>
                <p:nvSpPr>
                  <p:cNvPr id="95" name="五边形 94"/>
                  <p:cNvSpPr/>
                  <p:nvPr/>
                </p:nvSpPr>
                <p:spPr>
                  <a:xfrm rot="5400000">
                    <a:off x="3024666" y="3836782"/>
                    <a:ext cx="106091" cy="108897"/>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black"/>
                      </a:solidFill>
                    </a:endParaRPr>
                  </a:p>
                </p:txBody>
              </p:sp>
              <p:sp>
                <p:nvSpPr>
                  <p:cNvPr id="79" name="圆角矩形 78"/>
                  <p:cNvSpPr/>
                  <p:nvPr/>
                </p:nvSpPr>
                <p:spPr>
                  <a:xfrm>
                    <a:off x="8391889" y="3555665"/>
                    <a:ext cx="2322149" cy="1968957"/>
                  </a:xfrm>
                  <a:prstGeom prst="roundRect">
                    <a:avLst/>
                  </a:prstGeom>
                  <a:solidFill>
                    <a:schemeClr val="accent4">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1200" dirty="0">
                        <a:solidFill>
                          <a:srgbClr val="FFFF99"/>
                        </a:solidFill>
                      </a:rPr>
                      <a:t>Intensive</a:t>
                    </a:r>
                  </a:p>
                  <a:p>
                    <a:pPr algn="ctr" defTabSz="342900"/>
                    <a:r>
                      <a:rPr lang="en-US" sz="1200" dirty="0">
                        <a:solidFill>
                          <a:srgbClr val="FFFF99"/>
                        </a:solidFill>
                      </a:rPr>
                      <a:t> Software Development</a:t>
                    </a:r>
                  </a:p>
                </p:txBody>
              </p:sp>
              <p:sp>
                <p:nvSpPr>
                  <p:cNvPr id="78" name="圆角矩形 77"/>
                  <p:cNvSpPr/>
                  <p:nvPr/>
                </p:nvSpPr>
                <p:spPr>
                  <a:xfrm>
                    <a:off x="2016159" y="3477716"/>
                    <a:ext cx="2191732" cy="1974411"/>
                  </a:xfrm>
                  <a:prstGeom prst="roundRect">
                    <a:avLst/>
                  </a:prstGeom>
                  <a:solidFill>
                    <a:schemeClr val="accent4">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1200" dirty="0">
                        <a:solidFill>
                          <a:srgbClr val="FFFF99"/>
                        </a:solidFill>
                      </a:rPr>
                      <a:t>Software Data Mining</a:t>
                    </a:r>
                  </a:p>
                </p:txBody>
              </p:sp>
            </p:grpSp>
            <p:sp>
              <p:nvSpPr>
                <p:cNvPr id="77" name="五边形 76"/>
                <p:cNvSpPr/>
                <p:nvPr/>
              </p:nvSpPr>
              <p:spPr>
                <a:xfrm rot="10800000">
                  <a:off x="6012349" y="1730830"/>
                  <a:ext cx="600931" cy="121417"/>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900" dirty="0">
                    <a:solidFill>
                      <a:prstClr val="black"/>
                    </a:solidFill>
                  </a:endParaRPr>
                </a:p>
              </p:txBody>
            </p:sp>
          </p:grpSp>
          <p:grpSp>
            <p:nvGrpSpPr>
              <p:cNvPr id="6" name="组合 5"/>
              <p:cNvGrpSpPr/>
              <p:nvPr/>
            </p:nvGrpSpPr>
            <p:grpSpPr>
              <a:xfrm>
                <a:off x="2380548" y="3273547"/>
                <a:ext cx="8172674" cy="2778120"/>
                <a:chOff x="1169894" y="2636380"/>
                <a:chExt cx="10352951" cy="3459204"/>
              </a:xfrm>
            </p:grpSpPr>
            <p:grpSp>
              <p:nvGrpSpPr>
                <p:cNvPr id="10" name="组合 9"/>
                <p:cNvGrpSpPr/>
                <p:nvPr/>
              </p:nvGrpSpPr>
              <p:grpSpPr>
                <a:xfrm>
                  <a:off x="4841257" y="2644544"/>
                  <a:ext cx="2363056" cy="1513186"/>
                  <a:chOff x="6985537" y="2709595"/>
                  <a:chExt cx="3816350" cy="2346482"/>
                </a:xfrm>
              </p:grpSpPr>
              <p:pic>
                <p:nvPicPr>
                  <p:cNvPr id="74" name="Picture 41"/>
                  <p:cNvPicPr>
                    <a:picLocks noChangeAspect="1" noChangeArrowheads="1"/>
                  </p:cNvPicPr>
                  <p:nvPr/>
                </p:nvPicPr>
                <p:blipFill>
                  <a:blip r:embed="rId3"/>
                  <a:srcRect/>
                  <a:stretch>
                    <a:fillRect/>
                  </a:stretch>
                </p:blipFill>
                <p:spPr bwMode="auto">
                  <a:xfrm>
                    <a:off x="6985537" y="3129109"/>
                    <a:ext cx="3816350" cy="1926968"/>
                  </a:xfrm>
                  <a:prstGeom prst="rect">
                    <a:avLst/>
                  </a:prstGeom>
                  <a:solidFill>
                    <a:srgbClr val="EAEAEA"/>
                  </a:solidFill>
                  <a:ln w="285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75" name="Rectangle 44"/>
                  <p:cNvSpPr>
                    <a:spLocks noChangeArrowheads="1"/>
                  </p:cNvSpPr>
                  <p:nvPr/>
                </p:nvSpPr>
                <p:spPr bwMode="auto">
                  <a:xfrm>
                    <a:off x="6985537" y="2709595"/>
                    <a:ext cx="3814762" cy="373368"/>
                  </a:xfrm>
                  <a:prstGeom prst="rect">
                    <a:avLst/>
                  </a:prstGeom>
                  <a:solidFill>
                    <a:srgbClr val="FF000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defTabSz="342900"/>
                    <a:r>
                      <a:rPr lang="en-US" altLang="zh-CN" sz="1200" b="1" dirty="0">
                        <a:solidFill>
                          <a:prstClr val="white"/>
                        </a:solidFill>
                        <a:latin typeface="Times New Roman" pitchFamily="18" charset="0"/>
                      </a:rPr>
                      <a:t>Organization Model</a:t>
                    </a:r>
                  </a:p>
                </p:txBody>
              </p:sp>
            </p:grpSp>
            <p:sp>
              <p:nvSpPr>
                <p:cNvPr id="11" name="AutoShape 47"/>
                <p:cNvSpPr>
                  <a:spLocks noChangeArrowheads="1"/>
                </p:cNvSpPr>
                <p:nvPr/>
              </p:nvSpPr>
              <p:spPr bwMode="auto">
                <a:xfrm flipH="1">
                  <a:off x="8233915" y="4955340"/>
                  <a:ext cx="1189630" cy="231416"/>
                </a:xfrm>
                <a:prstGeom prst="leftArrow">
                  <a:avLst>
                    <a:gd name="adj1" fmla="val 50000"/>
                    <a:gd name="adj2" fmla="val 0"/>
                  </a:avLst>
                </a:prstGeom>
                <a:solidFill>
                  <a:srgbClr val="B2B2B2"/>
                </a:solidFill>
                <a:ln w="12700" cap="sq">
                  <a:solidFill>
                    <a:schemeClr val="tx1">
                      <a:lumMod val="50000"/>
                      <a:lumOff val="50000"/>
                    </a:schemeClr>
                  </a:solidFill>
                  <a:miter lim="800000"/>
                  <a:headEnd type="none" w="sm" len="sm"/>
                  <a:tailEnd type="none" w="sm" len="sm"/>
                </a:ln>
                <a:effectLst>
                  <a:prstShdw prst="shdw17" dist="17961" dir="2700000">
                    <a:srgbClr val="000000">
                      <a:alpha val="50000"/>
                    </a:srgbClr>
                  </a:prstShdw>
                </a:effectLst>
              </p:spPr>
              <p:txBody>
                <a:bodyPr wrap="none" anchor="ctr"/>
                <a:lstStyle/>
                <a:p>
                  <a:pPr defTabSz="342900"/>
                  <a:endParaRPr lang="zh-CN" altLang="en-US">
                    <a:solidFill>
                      <a:prstClr val="black"/>
                    </a:solidFill>
                  </a:endParaRPr>
                </a:p>
              </p:txBody>
            </p:sp>
            <p:sp>
              <p:nvSpPr>
                <p:cNvPr id="12" name="圆角右箭头 11"/>
                <p:cNvSpPr/>
                <p:nvPr/>
              </p:nvSpPr>
              <p:spPr>
                <a:xfrm flipH="1">
                  <a:off x="9151832" y="3371098"/>
                  <a:ext cx="1450906" cy="963220"/>
                </a:xfrm>
                <a:prstGeom prst="bentArrow">
                  <a:avLst>
                    <a:gd name="adj1" fmla="val 14425"/>
                    <a:gd name="adj2" fmla="val 16003"/>
                    <a:gd name="adj3" fmla="val 0"/>
                    <a:gd name="adj4" fmla="val 5648"/>
                  </a:avLst>
                </a:prstGeom>
                <a:solidFill>
                  <a:schemeClr val="bg1">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black"/>
                    </a:solidFill>
                  </a:endParaRPr>
                </a:p>
              </p:txBody>
            </p:sp>
            <p:grpSp>
              <p:nvGrpSpPr>
                <p:cNvPr id="13" name="Group 43"/>
                <p:cNvGrpSpPr>
                  <a:grpSpLocks/>
                </p:cNvGrpSpPr>
                <p:nvPr/>
              </p:nvGrpSpPr>
              <p:grpSpPr bwMode="auto">
                <a:xfrm>
                  <a:off x="6642664" y="4416046"/>
                  <a:ext cx="1910572" cy="1679538"/>
                  <a:chOff x="3198" y="2568"/>
                  <a:chExt cx="771" cy="1089"/>
                </a:xfrm>
                <a:scene3d>
                  <a:camera prst="orthographicFront">
                    <a:rot lat="0" lon="0" rev="0"/>
                  </a:camera>
                  <a:lightRig rig="brightRoom" dir="t">
                    <a:rot lat="0" lon="0" rev="600000"/>
                  </a:lightRig>
                </a:scene3d>
              </p:grpSpPr>
              <p:pic>
                <p:nvPicPr>
                  <p:cNvPr id="67" name="Picture 42" descr="j0292020"/>
                  <p:cNvPicPr>
                    <a:picLocks noChangeAspect="1" noChangeArrowheads="1"/>
                  </p:cNvPicPr>
                  <p:nvPr/>
                </p:nvPicPr>
                <p:blipFill>
                  <a:blip r:embed="rId4"/>
                  <a:srcRect/>
                  <a:stretch>
                    <a:fillRect/>
                  </a:stretch>
                </p:blipFill>
                <p:spPr bwMode="auto">
                  <a:xfrm>
                    <a:off x="3198" y="2568"/>
                    <a:ext cx="771" cy="731"/>
                  </a:xfrm>
                  <a:prstGeom prst="rect">
                    <a:avLst/>
                  </a:prstGeom>
                  <a:noFill/>
                  <a:ln w="34925">
                    <a:noFill/>
                    <a:miter lim="800000"/>
                    <a:headEnd/>
                    <a:tailEnd/>
                  </a:ln>
                  <a:effectLst>
                    <a:outerShdw blurRad="57785" dist="33020" dir="3180000" algn="ctr">
                      <a:srgbClr val="000000">
                        <a:alpha val="30000"/>
                      </a:srgbClr>
                    </a:outerShdw>
                  </a:effectLst>
                  <a:sp3d prstMaterial="metal">
                    <a:bevelT w="38100" h="57150" prst="angle"/>
                  </a:sp3d>
                </p:spPr>
              </p:pic>
              <p:grpSp>
                <p:nvGrpSpPr>
                  <p:cNvPr id="68" name="Group 41"/>
                  <p:cNvGrpSpPr>
                    <a:grpSpLocks/>
                  </p:cNvGrpSpPr>
                  <p:nvPr/>
                </p:nvGrpSpPr>
                <p:grpSpPr bwMode="auto">
                  <a:xfrm>
                    <a:off x="3198" y="2886"/>
                    <a:ext cx="755" cy="771"/>
                    <a:chOff x="3198" y="2886"/>
                    <a:chExt cx="755" cy="771"/>
                  </a:xfrm>
                </p:grpSpPr>
                <p:pic>
                  <p:nvPicPr>
                    <p:cNvPr id="69" name="Picture 36" descr="j0195384"/>
                    <p:cNvPicPr>
                      <a:picLocks noChangeAspect="1" noChangeArrowheads="1"/>
                    </p:cNvPicPr>
                    <p:nvPr/>
                  </p:nvPicPr>
                  <p:blipFill>
                    <a:blip r:embed="rId5"/>
                    <a:srcRect/>
                    <a:stretch>
                      <a:fillRect/>
                    </a:stretch>
                  </p:blipFill>
                  <p:spPr bwMode="auto">
                    <a:xfrm flipH="1">
                      <a:off x="3198" y="2886"/>
                      <a:ext cx="755" cy="771"/>
                    </a:xfrm>
                    <a:prstGeom prst="rect">
                      <a:avLst/>
                    </a:prstGeom>
                    <a:noFill/>
                    <a:ln w="34925">
                      <a:noFill/>
                      <a:miter lim="800000"/>
                      <a:headEnd/>
                      <a:tailEnd/>
                    </a:ln>
                    <a:effectLst>
                      <a:outerShdw blurRad="57785" dist="33020" dir="3180000" algn="ctr">
                        <a:srgbClr val="000000">
                          <a:alpha val="30000"/>
                        </a:srgbClr>
                      </a:outerShdw>
                    </a:effectLst>
                    <a:sp3d prstMaterial="metal">
                      <a:bevelT w="38100" h="57150" prst="angle"/>
                    </a:sp3d>
                  </p:spPr>
                </p:pic>
                <p:grpSp>
                  <p:nvGrpSpPr>
                    <p:cNvPr id="70" name="Group 4"/>
                    <p:cNvGrpSpPr>
                      <a:grpSpLocks/>
                    </p:cNvGrpSpPr>
                    <p:nvPr/>
                  </p:nvGrpSpPr>
                  <p:grpSpPr bwMode="auto">
                    <a:xfrm>
                      <a:off x="3606" y="2976"/>
                      <a:ext cx="181" cy="227"/>
                      <a:chOff x="249" y="981"/>
                      <a:chExt cx="4257" cy="2864"/>
                    </a:xfrm>
                  </p:grpSpPr>
                  <p:pic>
                    <p:nvPicPr>
                      <p:cNvPr id="71" name="Picture 5"/>
                      <p:cNvPicPr>
                        <a:picLocks noChangeAspect="1" noChangeArrowheads="1"/>
                      </p:cNvPicPr>
                      <p:nvPr/>
                    </p:nvPicPr>
                    <p:blipFill>
                      <a:blip r:embed="rId6"/>
                      <a:srcRect/>
                      <a:stretch>
                        <a:fillRect/>
                      </a:stretch>
                    </p:blipFill>
                    <p:spPr bwMode="auto">
                      <a:xfrm rot="5400000">
                        <a:off x="946" y="284"/>
                        <a:ext cx="2864" cy="4257"/>
                      </a:xfrm>
                      <a:prstGeom prst="rect">
                        <a:avLst/>
                      </a:prstGeom>
                      <a:noFill/>
                      <a:ln w="34925">
                        <a:noFill/>
                        <a:miter lim="800000"/>
                        <a:headEnd/>
                        <a:tailEnd/>
                      </a:ln>
                      <a:effectLst>
                        <a:outerShdw blurRad="57785" dist="33020" dir="3180000" algn="ctr">
                          <a:srgbClr val="000000">
                            <a:alpha val="30000"/>
                          </a:srgbClr>
                        </a:outerShdw>
                      </a:effectLst>
                      <a:sp3d prstMaterial="metal">
                        <a:bevelT w="38100" h="57150" prst="angle"/>
                      </a:sp3d>
                    </p:spPr>
                  </p:pic>
                  <p:pic>
                    <p:nvPicPr>
                      <p:cNvPr id="72" name="Picture 6"/>
                      <p:cNvPicPr>
                        <a:picLocks noChangeAspect="1" noChangeArrowheads="1"/>
                      </p:cNvPicPr>
                      <p:nvPr/>
                    </p:nvPicPr>
                    <p:blipFill>
                      <a:blip r:embed="rId7"/>
                      <a:srcRect/>
                      <a:stretch>
                        <a:fillRect/>
                      </a:stretch>
                    </p:blipFill>
                    <p:spPr bwMode="auto">
                      <a:xfrm>
                        <a:off x="453" y="1389"/>
                        <a:ext cx="794" cy="810"/>
                      </a:xfrm>
                      <a:prstGeom prst="rect">
                        <a:avLst/>
                      </a:prstGeom>
                      <a:noFill/>
                      <a:ln w="34925">
                        <a:noFill/>
                        <a:miter lim="800000"/>
                        <a:headEnd/>
                        <a:tailEnd/>
                      </a:ln>
                      <a:effectLst>
                        <a:outerShdw blurRad="57785" dist="33020" dir="3180000" algn="ctr">
                          <a:srgbClr val="000000">
                            <a:alpha val="30000"/>
                          </a:srgbClr>
                        </a:outerShdw>
                      </a:effectLst>
                      <a:sp3d prstMaterial="metal">
                        <a:bevelT w="38100" h="57150" prst="angle"/>
                      </a:sp3d>
                    </p:spPr>
                  </p:pic>
                  <p:pic>
                    <p:nvPicPr>
                      <p:cNvPr id="73" name="Picture 7"/>
                      <p:cNvPicPr>
                        <a:picLocks noChangeAspect="1" noChangeArrowheads="1"/>
                      </p:cNvPicPr>
                      <p:nvPr/>
                    </p:nvPicPr>
                    <p:blipFill>
                      <a:blip r:embed="rId8"/>
                      <a:srcRect/>
                      <a:stretch>
                        <a:fillRect/>
                      </a:stretch>
                    </p:blipFill>
                    <p:spPr bwMode="auto">
                      <a:xfrm>
                        <a:off x="1338" y="1519"/>
                        <a:ext cx="907" cy="550"/>
                      </a:xfrm>
                      <a:prstGeom prst="rect">
                        <a:avLst/>
                      </a:prstGeom>
                      <a:noFill/>
                      <a:ln w="34925">
                        <a:noFill/>
                        <a:miter lim="800000"/>
                        <a:headEnd/>
                        <a:tailEnd/>
                      </a:ln>
                      <a:effectLst>
                        <a:outerShdw blurRad="57785" dist="33020" dir="3180000" algn="ctr">
                          <a:srgbClr val="000000">
                            <a:alpha val="30000"/>
                          </a:srgbClr>
                        </a:outerShdw>
                      </a:effectLst>
                      <a:sp3d prstMaterial="metal">
                        <a:bevelT w="38100" h="57150" prst="angle"/>
                      </a:sp3d>
                    </p:spPr>
                  </p:pic>
                </p:grpSp>
              </p:grpSp>
            </p:grpSp>
            <p:grpSp>
              <p:nvGrpSpPr>
                <p:cNvPr id="14" name="组合 13"/>
                <p:cNvGrpSpPr/>
                <p:nvPr/>
              </p:nvGrpSpPr>
              <p:grpSpPr>
                <a:xfrm>
                  <a:off x="7518220" y="2636380"/>
                  <a:ext cx="2236555" cy="1498087"/>
                  <a:chOff x="5870803" y="1964651"/>
                  <a:chExt cx="2735262" cy="2303463"/>
                </a:xfrm>
                <a:scene3d>
                  <a:camera prst="orthographicFront">
                    <a:rot lat="0" lon="0" rev="0"/>
                  </a:camera>
                  <a:lightRig rig="balanced" dir="t">
                    <a:rot lat="0" lon="0" rev="8700000"/>
                  </a:lightRig>
                </a:scene3d>
              </p:grpSpPr>
              <p:sp>
                <p:nvSpPr>
                  <p:cNvPr id="65" name="Rectangle 44"/>
                  <p:cNvSpPr>
                    <a:spLocks noChangeArrowheads="1"/>
                  </p:cNvSpPr>
                  <p:nvPr/>
                </p:nvSpPr>
                <p:spPr bwMode="auto">
                  <a:xfrm>
                    <a:off x="5870803" y="1964651"/>
                    <a:ext cx="2733675" cy="307975"/>
                  </a:xfrm>
                  <a:prstGeom prst="rect">
                    <a:avLst/>
                  </a:prstGeom>
                  <a:solidFill>
                    <a:srgbClr val="0070C0"/>
                  </a:solidFill>
                  <a:ln w="9525">
                    <a:noFill/>
                    <a:miter lim="800000"/>
                    <a:headEnd/>
                    <a:tailEnd/>
                  </a:ln>
                  <a:effectLst>
                    <a:outerShdw blurRad="44450" dist="27940" dir="5400000" algn="ctr">
                      <a:srgbClr val="000000">
                        <a:alpha val="32000"/>
                      </a:srgbClr>
                    </a:outerShdw>
                  </a:effectLst>
                  <a:sp3d>
                    <a:bevelT w="190500" h="38100"/>
                  </a:sp3d>
                </p:spPr>
                <p:txBody>
                  <a:bodyPr wrap="none" anchor="ctr"/>
                  <a:lstStyle/>
                  <a:p>
                    <a:pPr algn="ctr" defTabSz="342900"/>
                    <a:r>
                      <a:rPr lang="en-US" altLang="zh-CN" sz="1200" b="1" dirty="0">
                        <a:solidFill>
                          <a:srgbClr val="FEEC94"/>
                        </a:solidFill>
                        <a:latin typeface="Times New Roman" pitchFamily="18" charset="0"/>
                      </a:rPr>
                      <a:t>Operational Model</a:t>
                    </a:r>
                  </a:p>
                </p:txBody>
              </p:sp>
              <p:pic>
                <p:nvPicPr>
                  <p:cNvPr id="66" name="Picture 6"/>
                  <p:cNvPicPr>
                    <a:picLocks noChangeAspect="1" noChangeArrowheads="1"/>
                  </p:cNvPicPr>
                  <p:nvPr/>
                </p:nvPicPr>
                <p:blipFill>
                  <a:blip r:embed="rId9"/>
                  <a:srcRect/>
                  <a:stretch>
                    <a:fillRect/>
                  </a:stretch>
                </p:blipFill>
                <p:spPr bwMode="auto">
                  <a:xfrm>
                    <a:off x="5870803" y="2331364"/>
                    <a:ext cx="2735262" cy="1936750"/>
                  </a:xfrm>
                  <a:prstGeom prst="rect">
                    <a:avLst/>
                  </a:prstGeom>
                  <a:solidFill>
                    <a:schemeClr val="bg1">
                      <a:lumMod val="75000"/>
                    </a:schemeClr>
                  </a:solidFill>
                  <a:ln w="12700">
                    <a:noFill/>
                    <a:miter lim="800000"/>
                    <a:headEnd/>
                    <a:tailEnd/>
                  </a:ln>
                  <a:effectLst>
                    <a:outerShdw blurRad="44450" dist="27940" dir="5400000" algn="ctr">
                      <a:srgbClr val="000000">
                        <a:alpha val="32000"/>
                      </a:srgbClr>
                    </a:outerShdw>
                  </a:effectLst>
                  <a:sp3d>
                    <a:bevelT w="190500" h="38100"/>
                  </a:sp3d>
                </p:spPr>
              </p:pic>
            </p:grpSp>
            <p:grpSp>
              <p:nvGrpSpPr>
                <p:cNvPr id="15" name="组合 14"/>
                <p:cNvGrpSpPr/>
                <p:nvPr/>
              </p:nvGrpSpPr>
              <p:grpSpPr>
                <a:xfrm>
                  <a:off x="3782899" y="4493739"/>
                  <a:ext cx="2489561" cy="1589877"/>
                  <a:chOff x="486981" y="2762538"/>
                  <a:chExt cx="2230437" cy="1552559"/>
                </a:xfrm>
                <a:scene3d>
                  <a:camera prst="orthographicFront">
                    <a:rot lat="0" lon="0" rev="0"/>
                  </a:camera>
                  <a:lightRig rig="balanced" dir="t">
                    <a:rot lat="0" lon="0" rev="8700000"/>
                  </a:lightRig>
                </a:scene3d>
              </p:grpSpPr>
              <p:sp>
                <p:nvSpPr>
                  <p:cNvPr id="59" name="Rectangle 6"/>
                  <p:cNvSpPr>
                    <a:spLocks noChangeArrowheads="1"/>
                  </p:cNvSpPr>
                  <p:nvPr/>
                </p:nvSpPr>
                <p:spPr bwMode="auto">
                  <a:xfrm>
                    <a:off x="486981" y="2938750"/>
                    <a:ext cx="2230437" cy="1371600"/>
                  </a:xfrm>
                  <a:prstGeom prst="rect">
                    <a:avLst/>
                  </a:prstGeom>
                  <a:solidFill>
                    <a:srgbClr val="FFFFFF"/>
                  </a:solidFill>
                  <a:ln w="3175">
                    <a:noFill/>
                    <a:miter lim="800000"/>
                    <a:headEnd/>
                    <a:tailEnd/>
                  </a:ln>
                  <a:effectLst>
                    <a:outerShdw blurRad="44450" dist="27940" dir="5400000" algn="ctr">
                      <a:srgbClr val="000000">
                        <a:alpha val="32000"/>
                      </a:srgbClr>
                    </a:outerShdw>
                  </a:effectLst>
                  <a:sp3d>
                    <a:bevelT w="190500" h="38100"/>
                  </a:sp3d>
                </p:spPr>
                <p:txBody>
                  <a:bodyPr wrap="none" anchor="ctr"/>
                  <a:lstStyle/>
                  <a:p>
                    <a:pPr defTabSz="342900"/>
                    <a:endParaRPr lang="zh-CN" altLang="en-US">
                      <a:solidFill>
                        <a:prstClr val="black"/>
                      </a:solidFill>
                    </a:endParaRPr>
                  </a:p>
                </p:txBody>
              </p:sp>
              <p:sp>
                <p:nvSpPr>
                  <p:cNvPr id="60" name="Freeform 7" descr="Large grid"/>
                  <p:cNvSpPr>
                    <a:spLocks/>
                  </p:cNvSpPr>
                  <p:nvPr/>
                </p:nvSpPr>
                <p:spPr bwMode="auto">
                  <a:xfrm>
                    <a:off x="645731" y="3086388"/>
                    <a:ext cx="1692275" cy="1116012"/>
                  </a:xfrm>
                  <a:custGeom>
                    <a:avLst/>
                    <a:gdLst>
                      <a:gd name="T0" fmla="*/ 657634018 w 1160"/>
                      <a:gd name="T1" fmla="*/ 214985413 h 791"/>
                      <a:gd name="T2" fmla="*/ 268161376 w 1160"/>
                      <a:gd name="T3" fmla="*/ 451866382 h 791"/>
                      <a:gd name="T4" fmla="*/ 91515590 w 1160"/>
                      <a:gd name="T5" fmla="*/ 688748674 h 791"/>
                      <a:gd name="T6" fmla="*/ 53206002 w 1160"/>
                      <a:gd name="T7" fmla="*/ 1180427467 h 791"/>
                      <a:gd name="T8" fmla="*/ 151107010 w 1160"/>
                      <a:gd name="T9" fmla="*/ 1307826335 h 791"/>
                      <a:gd name="T10" fmla="*/ 1066261545 w 1160"/>
                      <a:gd name="T11" fmla="*/ 1379488110 h 791"/>
                      <a:gd name="T12" fmla="*/ 1960132860 w 1160"/>
                      <a:gd name="T13" fmla="*/ 1417309759 h 791"/>
                      <a:gd name="T14" fmla="*/ 1998440989 w 1160"/>
                      <a:gd name="T15" fmla="*/ 1361572666 h 791"/>
                      <a:gd name="T16" fmla="*/ 2058032386 w 1160"/>
                      <a:gd name="T17" fmla="*/ 1343657223 h 791"/>
                      <a:gd name="T18" fmla="*/ 2134650104 w 1160"/>
                      <a:gd name="T19" fmla="*/ 1106776342 h 791"/>
                      <a:gd name="T20" fmla="*/ 2147483647 w 1160"/>
                      <a:gd name="T21" fmla="*/ 1070945454 h 791"/>
                      <a:gd name="T22" fmla="*/ 2147483647 w 1160"/>
                      <a:gd name="T23" fmla="*/ 961462030 h 791"/>
                      <a:gd name="T24" fmla="*/ 2147483647 w 1160"/>
                      <a:gd name="T25" fmla="*/ 887809493 h 791"/>
                      <a:gd name="T26" fmla="*/ 2147483647 w 1160"/>
                      <a:gd name="T27" fmla="*/ 724579562 h 791"/>
                      <a:gd name="T28" fmla="*/ 2147483647 w 1160"/>
                      <a:gd name="T29" fmla="*/ 505612714 h 791"/>
                      <a:gd name="T30" fmla="*/ 2147483647 w 1160"/>
                      <a:gd name="T31" fmla="*/ 398120051 h 791"/>
                      <a:gd name="T32" fmla="*/ 2147483647 w 1160"/>
                      <a:gd name="T33" fmla="*/ 197069969 h 791"/>
                      <a:gd name="T34" fmla="*/ 2038879051 w 1160"/>
                      <a:gd name="T35" fmla="*/ 69671035 h 791"/>
                      <a:gd name="T36" fmla="*/ 1474887432 w 1160"/>
                      <a:gd name="T37" fmla="*/ 15924688 h 791"/>
                      <a:gd name="T38" fmla="*/ 812998110 w 1160"/>
                      <a:gd name="T39" fmla="*/ 33840137 h 791"/>
                      <a:gd name="T40" fmla="*/ 636350751 w 1160"/>
                      <a:gd name="T41" fmla="*/ 179154482 h 791"/>
                      <a:gd name="T42" fmla="*/ 598042621 w 1160"/>
                      <a:gd name="T43" fmla="*/ 232900857 h 791"/>
                      <a:gd name="T44" fmla="*/ 657634018 w 1160"/>
                      <a:gd name="T45" fmla="*/ 214985413 h 7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60"/>
                      <a:gd name="T70" fmla="*/ 0 h 791"/>
                      <a:gd name="T71" fmla="*/ 1160 w 1160"/>
                      <a:gd name="T72" fmla="*/ 791 h 79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60" h="791">
                        <a:moveTo>
                          <a:pt x="309" y="108"/>
                        </a:moveTo>
                        <a:cubicBezTo>
                          <a:pt x="260" y="124"/>
                          <a:pt x="165" y="188"/>
                          <a:pt x="126" y="227"/>
                        </a:cubicBezTo>
                        <a:cubicBezTo>
                          <a:pt x="111" y="271"/>
                          <a:pt x="77" y="314"/>
                          <a:pt x="43" y="346"/>
                        </a:cubicBezTo>
                        <a:cubicBezTo>
                          <a:pt x="5" y="460"/>
                          <a:pt x="0" y="362"/>
                          <a:pt x="25" y="593"/>
                        </a:cubicBezTo>
                        <a:cubicBezTo>
                          <a:pt x="32" y="653"/>
                          <a:pt x="32" y="644"/>
                          <a:pt x="71" y="657"/>
                        </a:cubicBezTo>
                        <a:cubicBezTo>
                          <a:pt x="196" y="740"/>
                          <a:pt x="361" y="648"/>
                          <a:pt x="501" y="693"/>
                        </a:cubicBezTo>
                        <a:cubicBezTo>
                          <a:pt x="594" y="791"/>
                          <a:pt x="900" y="712"/>
                          <a:pt x="921" y="712"/>
                        </a:cubicBezTo>
                        <a:cubicBezTo>
                          <a:pt x="927" y="703"/>
                          <a:pt x="930" y="691"/>
                          <a:pt x="939" y="684"/>
                        </a:cubicBezTo>
                        <a:cubicBezTo>
                          <a:pt x="947" y="678"/>
                          <a:pt x="961" y="683"/>
                          <a:pt x="967" y="675"/>
                        </a:cubicBezTo>
                        <a:cubicBezTo>
                          <a:pt x="991" y="641"/>
                          <a:pt x="982" y="591"/>
                          <a:pt x="1003" y="556"/>
                        </a:cubicBezTo>
                        <a:cubicBezTo>
                          <a:pt x="1008" y="549"/>
                          <a:pt x="1017" y="545"/>
                          <a:pt x="1022" y="538"/>
                        </a:cubicBezTo>
                        <a:cubicBezTo>
                          <a:pt x="1035" y="520"/>
                          <a:pt x="1042" y="498"/>
                          <a:pt x="1058" y="483"/>
                        </a:cubicBezTo>
                        <a:cubicBezTo>
                          <a:pt x="1067" y="474"/>
                          <a:pt x="1087" y="456"/>
                          <a:pt x="1095" y="446"/>
                        </a:cubicBezTo>
                        <a:cubicBezTo>
                          <a:pt x="1115" y="420"/>
                          <a:pt x="1123" y="391"/>
                          <a:pt x="1141" y="364"/>
                        </a:cubicBezTo>
                        <a:cubicBezTo>
                          <a:pt x="1152" y="321"/>
                          <a:pt x="1160" y="307"/>
                          <a:pt x="1141" y="254"/>
                        </a:cubicBezTo>
                        <a:cubicBezTo>
                          <a:pt x="1134" y="233"/>
                          <a:pt x="1104" y="200"/>
                          <a:pt x="1104" y="200"/>
                        </a:cubicBezTo>
                        <a:cubicBezTo>
                          <a:pt x="1089" y="153"/>
                          <a:pt x="1068" y="135"/>
                          <a:pt x="1031" y="99"/>
                        </a:cubicBezTo>
                        <a:cubicBezTo>
                          <a:pt x="1009" y="77"/>
                          <a:pt x="987" y="49"/>
                          <a:pt x="958" y="35"/>
                        </a:cubicBezTo>
                        <a:cubicBezTo>
                          <a:pt x="888" y="0"/>
                          <a:pt x="772" y="15"/>
                          <a:pt x="693" y="8"/>
                        </a:cubicBezTo>
                        <a:cubicBezTo>
                          <a:pt x="589" y="11"/>
                          <a:pt x="486" y="12"/>
                          <a:pt x="382" y="17"/>
                        </a:cubicBezTo>
                        <a:cubicBezTo>
                          <a:pt x="351" y="19"/>
                          <a:pt x="318" y="66"/>
                          <a:pt x="299" y="90"/>
                        </a:cubicBezTo>
                        <a:cubicBezTo>
                          <a:pt x="292" y="98"/>
                          <a:pt x="276" y="108"/>
                          <a:pt x="281" y="117"/>
                        </a:cubicBezTo>
                        <a:cubicBezTo>
                          <a:pt x="286" y="126"/>
                          <a:pt x="300" y="111"/>
                          <a:pt x="309" y="108"/>
                        </a:cubicBezTo>
                        <a:close/>
                      </a:path>
                    </a:pathLst>
                  </a:custGeom>
                  <a:pattFill prst="lgGrid">
                    <a:fgClr>
                      <a:schemeClr val="tx2"/>
                    </a:fgClr>
                    <a:bgClr>
                      <a:srgbClr val="0033CC"/>
                    </a:bgClr>
                  </a:pattFill>
                  <a:ln w="9525">
                    <a:noFill/>
                    <a:round/>
                    <a:headEnd/>
                    <a:tailEnd/>
                  </a:ln>
                  <a:effectLst>
                    <a:outerShdw blurRad="44450" dist="27940" dir="5400000" algn="ctr">
                      <a:srgbClr val="000000">
                        <a:alpha val="32000"/>
                      </a:srgbClr>
                    </a:outerShdw>
                  </a:effectLst>
                  <a:sp3d>
                    <a:bevelT w="190500" h="38100"/>
                  </a:sp3d>
                </p:spPr>
                <p:txBody>
                  <a:bodyPr/>
                  <a:lstStyle/>
                  <a:p>
                    <a:pPr defTabSz="342900"/>
                    <a:endParaRPr lang="zh-CN" altLang="en-US">
                      <a:solidFill>
                        <a:prstClr val="black"/>
                      </a:solidFill>
                    </a:endParaRPr>
                  </a:p>
                </p:txBody>
              </p:sp>
              <p:sp>
                <p:nvSpPr>
                  <p:cNvPr id="61" name="Freeform 8" descr="Large grid"/>
                  <p:cNvSpPr>
                    <a:spLocks/>
                  </p:cNvSpPr>
                  <p:nvPr/>
                </p:nvSpPr>
                <p:spPr bwMode="auto">
                  <a:xfrm>
                    <a:off x="780668" y="3151475"/>
                    <a:ext cx="1689100" cy="1114425"/>
                  </a:xfrm>
                  <a:custGeom>
                    <a:avLst/>
                    <a:gdLst>
                      <a:gd name="T0" fmla="*/ 655168305 w 1160"/>
                      <a:gd name="T1" fmla="*/ 214373971 h 791"/>
                      <a:gd name="T2" fmla="*/ 267155898 w 1160"/>
                      <a:gd name="T3" fmla="*/ 450582775 h 791"/>
                      <a:gd name="T4" fmla="*/ 91172069 w 1160"/>
                      <a:gd name="T5" fmla="*/ 686791491 h 791"/>
                      <a:gd name="T6" fmla="*/ 53007162 w 1160"/>
                      <a:gd name="T7" fmla="*/ 1177073708 h 791"/>
                      <a:gd name="T8" fmla="*/ 150541020 w 1160"/>
                      <a:gd name="T9" fmla="*/ 1304109665 h 791"/>
                      <a:gd name="T10" fmla="*/ 1062263258 w 1160"/>
                      <a:gd name="T11" fmla="*/ 1375568096 h 791"/>
                      <a:gd name="T12" fmla="*/ 1952784433 w 1160"/>
                      <a:gd name="T13" fmla="*/ 1413281015 h 791"/>
                      <a:gd name="T14" fmla="*/ 1990949341 w 1160"/>
                      <a:gd name="T15" fmla="*/ 1357703488 h 791"/>
                      <a:gd name="T16" fmla="*/ 2050316812 w 1160"/>
                      <a:gd name="T17" fmla="*/ 1339838880 h 791"/>
                      <a:gd name="T18" fmla="*/ 2126648083 w 1160"/>
                      <a:gd name="T19" fmla="*/ 1103630164 h 791"/>
                      <a:gd name="T20" fmla="*/ 2147483647 w 1160"/>
                      <a:gd name="T21" fmla="*/ 1067900949 h 791"/>
                      <a:gd name="T22" fmla="*/ 2147483647 w 1160"/>
                      <a:gd name="T23" fmla="*/ 958729599 h 791"/>
                      <a:gd name="T24" fmla="*/ 2147483647 w 1160"/>
                      <a:gd name="T25" fmla="*/ 885286055 h 791"/>
                      <a:gd name="T26" fmla="*/ 2147483647 w 1160"/>
                      <a:gd name="T27" fmla="*/ 722520707 h 791"/>
                      <a:gd name="T28" fmla="*/ 2147483647 w 1160"/>
                      <a:gd name="T29" fmla="*/ 504176598 h 791"/>
                      <a:gd name="T30" fmla="*/ 2147483647 w 1160"/>
                      <a:gd name="T31" fmla="*/ 396988952 h 791"/>
                      <a:gd name="T32" fmla="*/ 2147483647 w 1160"/>
                      <a:gd name="T33" fmla="*/ 196509363 h 791"/>
                      <a:gd name="T34" fmla="*/ 2031234359 w 1160"/>
                      <a:gd name="T35" fmla="*/ 69473340 h 791"/>
                      <a:gd name="T36" fmla="*/ 1469359484 w 1160"/>
                      <a:gd name="T37" fmla="*/ 15879500 h 791"/>
                      <a:gd name="T38" fmla="*/ 809949683 w 1160"/>
                      <a:gd name="T39" fmla="*/ 33744113 h 791"/>
                      <a:gd name="T40" fmla="*/ 633965741 w 1160"/>
                      <a:gd name="T41" fmla="*/ 178644711 h 791"/>
                      <a:gd name="T42" fmla="*/ 595800834 w 1160"/>
                      <a:gd name="T43" fmla="*/ 232238578 h 791"/>
                      <a:gd name="T44" fmla="*/ 655168305 w 1160"/>
                      <a:gd name="T45" fmla="*/ 214373971 h 7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60"/>
                      <a:gd name="T70" fmla="*/ 0 h 791"/>
                      <a:gd name="T71" fmla="*/ 1160 w 1160"/>
                      <a:gd name="T72" fmla="*/ 791 h 79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60" h="791">
                        <a:moveTo>
                          <a:pt x="309" y="108"/>
                        </a:moveTo>
                        <a:cubicBezTo>
                          <a:pt x="260" y="124"/>
                          <a:pt x="165" y="188"/>
                          <a:pt x="126" y="227"/>
                        </a:cubicBezTo>
                        <a:cubicBezTo>
                          <a:pt x="111" y="271"/>
                          <a:pt x="77" y="314"/>
                          <a:pt x="43" y="346"/>
                        </a:cubicBezTo>
                        <a:cubicBezTo>
                          <a:pt x="5" y="460"/>
                          <a:pt x="0" y="362"/>
                          <a:pt x="25" y="593"/>
                        </a:cubicBezTo>
                        <a:cubicBezTo>
                          <a:pt x="32" y="653"/>
                          <a:pt x="32" y="644"/>
                          <a:pt x="71" y="657"/>
                        </a:cubicBezTo>
                        <a:cubicBezTo>
                          <a:pt x="196" y="740"/>
                          <a:pt x="361" y="648"/>
                          <a:pt x="501" y="693"/>
                        </a:cubicBezTo>
                        <a:cubicBezTo>
                          <a:pt x="594" y="791"/>
                          <a:pt x="900" y="712"/>
                          <a:pt x="921" y="712"/>
                        </a:cubicBezTo>
                        <a:cubicBezTo>
                          <a:pt x="927" y="703"/>
                          <a:pt x="930" y="691"/>
                          <a:pt x="939" y="684"/>
                        </a:cubicBezTo>
                        <a:cubicBezTo>
                          <a:pt x="947" y="678"/>
                          <a:pt x="961" y="683"/>
                          <a:pt x="967" y="675"/>
                        </a:cubicBezTo>
                        <a:cubicBezTo>
                          <a:pt x="991" y="641"/>
                          <a:pt x="982" y="591"/>
                          <a:pt x="1003" y="556"/>
                        </a:cubicBezTo>
                        <a:cubicBezTo>
                          <a:pt x="1008" y="549"/>
                          <a:pt x="1017" y="545"/>
                          <a:pt x="1022" y="538"/>
                        </a:cubicBezTo>
                        <a:cubicBezTo>
                          <a:pt x="1035" y="520"/>
                          <a:pt x="1042" y="498"/>
                          <a:pt x="1058" y="483"/>
                        </a:cubicBezTo>
                        <a:cubicBezTo>
                          <a:pt x="1067" y="474"/>
                          <a:pt x="1087" y="456"/>
                          <a:pt x="1095" y="446"/>
                        </a:cubicBezTo>
                        <a:cubicBezTo>
                          <a:pt x="1115" y="420"/>
                          <a:pt x="1123" y="391"/>
                          <a:pt x="1141" y="364"/>
                        </a:cubicBezTo>
                        <a:cubicBezTo>
                          <a:pt x="1152" y="321"/>
                          <a:pt x="1160" y="307"/>
                          <a:pt x="1141" y="254"/>
                        </a:cubicBezTo>
                        <a:cubicBezTo>
                          <a:pt x="1134" y="233"/>
                          <a:pt x="1104" y="200"/>
                          <a:pt x="1104" y="200"/>
                        </a:cubicBezTo>
                        <a:cubicBezTo>
                          <a:pt x="1089" y="153"/>
                          <a:pt x="1068" y="135"/>
                          <a:pt x="1031" y="99"/>
                        </a:cubicBezTo>
                        <a:cubicBezTo>
                          <a:pt x="1009" y="77"/>
                          <a:pt x="987" y="49"/>
                          <a:pt x="958" y="35"/>
                        </a:cubicBezTo>
                        <a:cubicBezTo>
                          <a:pt x="888" y="0"/>
                          <a:pt x="772" y="15"/>
                          <a:pt x="693" y="8"/>
                        </a:cubicBezTo>
                        <a:cubicBezTo>
                          <a:pt x="589" y="11"/>
                          <a:pt x="486" y="12"/>
                          <a:pt x="382" y="17"/>
                        </a:cubicBezTo>
                        <a:cubicBezTo>
                          <a:pt x="351" y="19"/>
                          <a:pt x="318" y="66"/>
                          <a:pt x="299" y="90"/>
                        </a:cubicBezTo>
                        <a:cubicBezTo>
                          <a:pt x="292" y="98"/>
                          <a:pt x="276" y="108"/>
                          <a:pt x="281" y="117"/>
                        </a:cubicBezTo>
                        <a:cubicBezTo>
                          <a:pt x="286" y="126"/>
                          <a:pt x="300" y="111"/>
                          <a:pt x="309" y="108"/>
                        </a:cubicBezTo>
                        <a:close/>
                      </a:path>
                    </a:pathLst>
                  </a:custGeom>
                  <a:pattFill prst="lgGrid">
                    <a:fgClr>
                      <a:schemeClr val="tx1"/>
                    </a:fgClr>
                    <a:bgClr>
                      <a:srgbClr val="008080"/>
                    </a:bgClr>
                  </a:pattFill>
                  <a:ln w="9525">
                    <a:noFill/>
                    <a:round/>
                    <a:headEnd/>
                    <a:tailEnd/>
                  </a:ln>
                  <a:effectLst>
                    <a:outerShdw blurRad="44450" dist="27940" dir="5400000" algn="ctr">
                      <a:srgbClr val="000000">
                        <a:alpha val="32000"/>
                      </a:srgbClr>
                    </a:outerShdw>
                  </a:effectLst>
                  <a:sp3d>
                    <a:bevelT w="190500" h="38100"/>
                  </a:sp3d>
                </p:spPr>
                <p:txBody>
                  <a:bodyPr/>
                  <a:lstStyle/>
                  <a:p>
                    <a:pPr defTabSz="342900"/>
                    <a:endParaRPr lang="zh-CN" altLang="en-US">
                      <a:solidFill>
                        <a:prstClr val="black"/>
                      </a:solidFill>
                    </a:endParaRPr>
                  </a:p>
                </p:txBody>
              </p:sp>
              <p:sp>
                <p:nvSpPr>
                  <p:cNvPr id="62" name="Freeform 9" descr="Large grid"/>
                  <p:cNvSpPr>
                    <a:spLocks/>
                  </p:cNvSpPr>
                  <p:nvPr/>
                </p:nvSpPr>
                <p:spPr bwMode="auto">
                  <a:xfrm>
                    <a:off x="948180" y="3199084"/>
                    <a:ext cx="1692275" cy="1116013"/>
                  </a:xfrm>
                  <a:custGeom>
                    <a:avLst/>
                    <a:gdLst>
                      <a:gd name="T0" fmla="*/ 657634018 w 1160"/>
                      <a:gd name="T1" fmla="*/ 214985606 h 791"/>
                      <a:gd name="T2" fmla="*/ 268161376 w 1160"/>
                      <a:gd name="T3" fmla="*/ 451868198 h 791"/>
                      <a:gd name="T4" fmla="*/ 91515590 w 1160"/>
                      <a:gd name="T5" fmla="*/ 688750702 h 791"/>
                      <a:gd name="T6" fmla="*/ 53206002 w 1160"/>
                      <a:gd name="T7" fmla="*/ 1180429936 h 791"/>
                      <a:gd name="T8" fmla="*/ 151107010 w 1160"/>
                      <a:gd name="T9" fmla="*/ 1307828918 h 791"/>
                      <a:gd name="T10" fmla="*/ 1066261545 w 1160"/>
                      <a:gd name="T11" fmla="*/ 1379490757 h 791"/>
                      <a:gd name="T12" fmla="*/ 1960132860 w 1160"/>
                      <a:gd name="T13" fmla="*/ 1417312440 h 791"/>
                      <a:gd name="T14" fmla="*/ 1998440989 w 1160"/>
                      <a:gd name="T15" fmla="*/ 1361575297 h 791"/>
                      <a:gd name="T16" fmla="*/ 2058032386 w 1160"/>
                      <a:gd name="T17" fmla="*/ 1343659838 h 791"/>
                      <a:gd name="T18" fmla="*/ 2134650104 w 1160"/>
                      <a:gd name="T19" fmla="*/ 1106777333 h 791"/>
                      <a:gd name="T20" fmla="*/ 2147483647 w 1160"/>
                      <a:gd name="T21" fmla="*/ 1070946414 h 791"/>
                      <a:gd name="T22" fmla="*/ 2147483647 w 1160"/>
                      <a:gd name="T23" fmla="*/ 961462892 h 791"/>
                      <a:gd name="T24" fmla="*/ 2147483647 w 1160"/>
                      <a:gd name="T25" fmla="*/ 887810289 h 791"/>
                      <a:gd name="T26" fmla="*/ 2147483647 w 1160"/>
                      <a:gd name="T27" fmla="*/ 724581622 h 791"/>
                      <a:gd name="T28" fmla="*/ 2147483647 w 1160"/>
                      <a:gd name="T29" fmla="*/ 505614578 h 791"/>
                      <a:gd name="T30" fmla="*/ 2147483647 w 1160"/>
                      <a:gd name="T31" fmla="*/ 398121819 h 791"/>
                      <a:gd name="T32" fmla="*/ 2147483647 w 1160"/>
                      <a:gd name="T33" fmla="*/ 197070146 h 791"/>
                      <a:gd name="T34" fmla="*/ 2038879051 w 1160"/>
                      <a:gd name="T35" fmla="*/ 69671098 h 791"/>
                      <a:gd name="T36" fmla="*/ 1474887432 w 1160"/>
                      <a:gd name="T37" fmla="*/ 15924702 h 791"/>
                      <a:gd name="T38" fmla="*/ 812998110 w 1160"/>
                      <a:gd name="T39" fmla="*/ 33840167 h 791"/>
                      <a:gd name="T40" fmla="*/ 636350751 w 1160"/>
                      <a:gd name="T41" fmla="*/ 179154642 h 791"/>
                      <a:gd name="T42" fmla="*/ 598042621 w 1160"/>
                      <a:gd name="T43" fmla="*/ 232901066 h 791"/>
                      <a:gd name="T44" fmla="*/ 657634018 w 1160"/>
                      <a:gd name="T45" fmla="*/ 214985606 h 7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60"/>
                      <a:gd name="T70" fmla="*/ 0 h 791"/>
                      <a:gd name="T71" fmla="*/ 1160 w 1160"/>
                      <a:gd name="T72" fmla="*/ 791 h 79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60" h="791">
                        <a:moveTo>
                          <a:pt x="309" y="108"/>
                        </a:moveTo>
                        <a:cubicBezTo>
                          <a:pt x="260" y="124"/>
                          <a:pt x="165" y="188"/>
                          <a:pt x="126" y="227"/>
                        </a:cubicBezTo>
                        <a:cubicBezTo>
                          <a:pt x="111" y="271"/>
                          <a:pt x="77" y="314"/>
                          <a:pt x="43" y="346"/>
                        </a:cubicBezTo>
                        <a:cubicBezTo>
                          <a:pt x="5" y="460"/>
                          <a:pt x="0" y="362"/>
                          <a:pt x="25" y="593"/>
                        </a:cubicBezTo>
                        <a:cubicBezTo>
                          <a:pt x="32" y="653"/>
                          <a:pt x="32" y="644"/>
                          <a:pt x="71" y="657"/>
                        </a:cubicBezTo>
                        <a:cubicBezTo>
                          <a:pt x="196" y="740"/>
                          <a:pt x="361" y="648"/>
                          <a:pt x="501" y="693"/>
                        </a:cubicBezTo>
                        <a:cubicBezTo>
                          <a:pt x="594" y="791"/>
                          <a:pt x="900" y="712"/>
                          <a:pt x="921" y="712"/>
                        </a:cubicBezTo>
                        <a:cubicBezTo>
                          <a:pt x="927" y="703"/>
                          <a:pt x="930" y="691"/>
                          <a:pt x="939" y="684"/>
                        </a:cubicBezTo>
                        <a:cubicBezTo>
                          <a:pt x="947" y="678"/>
                          <a:pt x="961" y="683"/>
                          <a:pt x="967" y="675"/>
                        </a:cubicBezTo>
                        <a:cubicBezTo>
                          <a:pt x="991" y="641"/>
                          <a:pt x="982" y="591"/>
                          <a:pt x="1003" y="556"/>
                        </a:cubicBezTo>
                        <a:cubicBezTo>
                          <a:pt x="1008" y="549"/>
                          <a:pt x="1017" y="545"/>
                          <a:pt x="1022" y="538"/>
                        </a:cubicBezTo>
                        <a:cubicBezTo>
                          <a:pt x="1035" y="520"/>
                          <a:pt x="1042" y="498"/>
                          <a:pt x="1058" y="483"/>
                        </a:cubicBezTo>
                        <a:cubicBezTo>
                          <a:pt x="1067" y="474"/>
                          <a:pt x="1087" y="456"/>
                          <a:pt x="1095" y="446"/>
                        </a:cubicBezTo>
                        <a:cubicBezTo>
                          <a:pt x="1115" y="420"/>
                          <a:pt x="1123" y="391"/>
                          <a:pt x="1141" y="364"/>
                        </a:cubicBezTo>
                        <a:cubicBezTo>
                          <a:pt x="1152" y="321"/>
                          <a:pt x="1160" y="307"/>
                          <a:pt x="1141" y="254"/>
                        </a:cubicBezTo>
                        <a:cubicBezTo>
                          <a:pt x="1134" y="233"/>
                          <a:pt x="1104" y="200"/>
                          <a:pt x="1104" y="200"/>
                        </a:cubicBezTo>
                        <a:cubicBezTo>
                          <a:pt x="1089" y="153"/>
                          <a:pt x="1068" y="135"/>
                          <a:pt x="1031" y="99"/>
                        </a:cubicBezTo>
                        <a:cubicBezTo>
                          <a:pt x="1009" y="77"/>
                          <a:pt x="987" y="49"/>
                          <a:pt x="958" y="35"/>
                        </a:cubicBezTo>
                        <a:cubicBezTo>
                          <a:pt x="888" y="0"/>
                          <a:pt x="772" y="15"/>
                          <a:pt x="693" y="8"/>
                        </a:cubicBezTo>
                        <a:cubicBezTo>
                          <a:pt x="589" y="11"/>
                          <a:pt x="486" y="12"/>
                          <a:pt x="382" y="17"/>
                        </a:cubicBezTo>
                        <a:cubicBezTo>
                          <a:pt x="351" y="19"/>
                          <a:pt x="318" y="66"/>
                          <a:pt x="299" y="90"/>
                        </a:cubicBezTo>
                        <a:cubicBezTo>
                          <a:pt x="292" y="98"/>
                          <a:pt x="276" y="108"/>
                          <a:pt x="281" y="117"/>
                        </a:cubicBezTo>
                        <a:cubicBezTo>
                          <a:pt x="286" y="126"/>
                          <a:pt x="300" y="111"/>
                          <a:pt x="309" y="108"/>
                        </a:cubicBezTo>
                        <a:close/>
                      </a:path>
                    </a:pathLst>
                  </a:custGeom>
                  <a:pattFill prst="lgGrid">
                    <a:fgClr>
                      <a:schemeClr val="accent1">
                        <a:alpha val="52940"/>
                      </a:schemeClr>
                    </a:fgClr>
                    <a:bgClr>
                      <a:schemeClr val="bg1">
                        <a:alpha val="52940"/>
                      </a:schemeClr>
                    </a:bgClr>
                  </a:pattFill>
                  <a:ln w="9525">
                    <a:noFill/>
                    <a:round/>
                    <a:headEnd/>
                    <a:tailEnd/>
                  </a:ln>
                  <a:effectLst>
                    <a:outerShdw blurRad="44450" dist="27940" dir="5400000" algn="ctr">
                      <a:srgbClr val="000000">
                        <a:alpha val="32000"/>
                      </a:srgbClr>
                    </a:outerShdw>
                  </a:effectLst>
                  <a:sp3d>
                    <a:bevelT w="190500" h="38100"/>
                  </a:sp3d>
                </p:spPr>
                <p:txBody>
                  <a:bodyPr/>
                  <a:lstStyle/>
                  <a:p>
                    <a:pPr defTabSz="342900"/>
                    <a:endParaRPr lang="zh-CN" altLang="en-US">
                      <a:solidFill>
                        <a:prstClr val="black"/>
                      </a:solidFill>
                    </a:endParaRPr>
                  </a:p>
                </p:txBody>
              </p:sp>
              <p:sp>
                <p:nvSpPr>
                  <p:cNvPr id="63" name="Text Box 10"/>
                  <p:cNvSpPr txBox="1">
                    <a:spLocks noChangeArrowheads="1"/>
                  </p:cNvSpPr>
                  <p:nvPr/>
                </p:nvSpPr>
                <p:spPr bwMode="auto">
                  <a:xfrm>
                    <a:off x="1307719" y="3408650"/>
                    <a:ext cx="927100" cy="540994"/>
                  </a:xfrm>
                  <a:prstGeom prst="rect">
                    <a:avLst/>
                  </a:prstGeom>
                  <a:solidFill>
                    <a:schemeClr val="accent6">
                      <a:lumMod val="60000"/>
                      <a:lumOff val="40000"/>
                    </a:schemeClr>
                  </a:solidFill>
                  <a:ln w="9525">
                    <a:noFill/>
                    <a:miter lim="800000"/>
                    <a:headEnd/>
                    <a:tailEnd/>
                  </a:ln>
                  <a:effectLst>
                    <a:outerShdw blurRad="44450" dist="27940" dir="5400000" algn="ctr">
                      <a:srgbClr val="000000">
                        <a:alpha val="32000"/>
                      </a:srgbClr>
                    </a:outerShdw>
                  </a:effectLst>
                  <a:sp3d>
                    <a:bevelT w="190500" h="38100"/>
                  </a:sp3d>
                </p:spPr>
                <p:txBody>
                  <a:bodyPr>
                    <a:spAutoFit/>
                  </a:bodyPr>
                  <a:lstStyle/>
                  <a:p>
                    <a:pPr defTabSz="342900">
                      <a:spcBef>
                        <a:spcPct val="50000"/>
                      </a:spcBef>
                    </a:pPr>
                    <a:r>
                      <a:rPr lang="en-US" altLang="zh-CN" sz="1050" b="1" dirty="0">
                        <a:solidFill>
                          <a:srgbClr val="FF0000"/>
                        </a:solidFill>
                        <a:latin typeface="Arial" charset="0"/>
                      </a:rPr>
                      <a:t>Legacy Systems</a:t>
                    </a:r>
                  </a:p>
                </p:txBody>
              </p:sp>
              <p:sp>
                <p:nvSpPr>
                  <p:cNvPr id="64" name="Text Box 11"/>
                  <p:cNvSpPr txBox="1">
                    <a:spLocks noChangeArrowheads="1"/>
                  </p:cNvSpPr>
                  <p:nvPr/>
                </p:nvSpPr>
                <p:spPr bwMode="auto">
                  <a:xfrm>
                    <a:off x="486981" y="2762538"/>
                    <a:ext cx="2230437" cy="300552"/>
                  </a:xfrm>
                  <a:prstGeom prst="rect">
                    <a:avLst/>
                  </a:prstGeom>
                  <a:solidFill>
                    <a:srgbClr val="6600FF"/>
                  </a:solidFill>
                  <a:ln w="9525">
                    <a:noFill/>
                    <a:miter lim="800000"/>
                    <a:headEnd/>
                    <a:tailEnd/>
                  </a:ln>
                  <a:effectLst>
                    <a:outerShdw blurRad="44450" dist="27940" dir="5400000" algn="ctr">
                      <a:srgbClr val="000000">
                        <a:alpha val="32000"/>
                      </a:srgbClr>
                    </a:outerShdw>
                  </a:effectLst>
                  <a:sp3d>
                    <a:bevelT w="190500" h="38100"/>
                  </a:sp3d>
                </p:spPr>
                <p:txBody>
                  <a:bodyPr>
                    <a:spAutoFit/>
                  </a:bodyPr>
                  <a:lstStyle/>
                  <a:p>
                    <a:pPr algn="ctr" defTabSz="342900">
                      <a:spcBef>
                        <a:spcPct val="50000"/>
                      </a:spcBef>
                    </a:pPr>
                    <a:r>
                      <a:rPr lang="en-US" altLang="zh-CN" sz="900" b="1" dirty="0">
                        <a:solidFill>
                          <a:srgbClr val="FEEC94"/>
                        </a:solidFill>
                        <a:latin typeface="Arial" charset="0"/>
                      </a:rPr>
                      <a:t>Legacy Systems</a:t>
                    </a:r>
                  </a:p>
                </p:txBody>
              </p:sp>
            </p:grpSp>
            <p:grpSp>
              <p:nvGrpSpPr>
                <p:cNvPr id="16" name="组合 15"/>
                <p:cNvGrpSpPr/>
                <p:nvPr/>
              </p:nvGrpSpPr>
              <p:grpSpPr>
                <a:xfrm>
                  <a:off x="1169894" y="4491306"/>
                  <a:ext cx="2505245" cy="1583658"/>
                  <a:chOff x="615182" y="4469237"/>
                  <a:chExt cx="2699776" cy="1879091"/>
                </a:xfrm>
              </p:grpSpPr>
              <p:grpSp>
                <p:nvGrpSpPr>
                  <p:cNvPr id="52" name="Group 12"/>
                  <p:cNvGrpSpPr>
                    <a:grpSpLocks/>
                  </p:cNvGrpSpPr>
                  <p:nvPr/>
                </p:nvGrpSpPr>
                <p:grpSpPr bwMode="auto">
                  <a:xfrm>
                    <a:off x="615182" y="4469237"/>
                    <a:ext cx="2699776" cy="1879091"/>
                    <a:chOff x="3016" y="618"/>
                    <a:chExt cx="2177" cy="1542"/>
                  </a:xfrm>
                  <a:scene3d>
                    <a:camera prst="orthographicFront">
                      <a:rot lat="0" lon="0" rev="0"/>
                    </a:camera>
                    <a:lightRig rig="soft" dir="t">
                      <a:rot lat="0" lon="0" rev="0"/>
                    </a:lightRig>
                  </a:scene3d>
                </p:grpSpPr>
                <p:pic>
                  <p:nvPicPr>
                    <p:cNvPr id="57" name="Picture 13"/>
                    <p:cNvPicPr>
                      <a:picLocks noChangeAspect="1" noChangeArrowheads="1"/>
                    </p:cNvPicPr>
                    <p:nvPr/>
                  </p:nvPicPr>
                  <p:blipFill>
                    <a:blip r:embed="rId10"/>
                    <a:srcRect/>
                    <a:stretch>
                      <a:fillRect/>
                    </a:stretch>
                  </p:blipFill>
                  <p:spPr bwMode="auto">
                    <a:xfrm>
                      <a:off x="3016" y="845"/>
                      <a:ext cx="2177" cy="1315"/>
                    </a:xfrm>
                    <a:prstGeom prst="rect">
                      <a:avLst/>
                    </a:prstGeom>
                    <a:solidFill>
                      <a:srgbClr val="6600FF"/>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pic>
                <p:sp>
                  <p:nvSpPr>
                    <p:cNvPr id="58" name="Text Box 14"/>
                    <p:cNvSpPr txBox="1">
                      <a:spLocks noChangeArrowheads="1"/>
                    </p:cNvSpPr>
                    <p:nvPr/>
                  </p:nvSpPr>
                  <p:spPr bwMode="auto">
                    <a:xfrm>
                      <a:off x="3016" y="618"/>
                      <a:ext cx="2177" cy="330"/>
                    </a:xfrm>
                    <a:prstGeom prst="rect">
                      <a:avLst/>
                    </a:prstGeom>
                    <a:solidFill>
                      <a:srgbClr val="6600FF"/>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a:spAutoFit/>
                    </a:bodyPr>
                    <a:lstStyle/>
                    <a:p>
                      <a:pPr algn="ctr" defTabSz="342900">
                        <a:spcBef>
                          <a:spcPct val="50000"/>
                        </a:spcBef>
                      </a:pPr>
                      <a:r>
                        <a:rPr lang="en-US" altLang="zh-CN" sz="1050" b="1" dirty="0">
                          <a:solidFill>
                            <a:srgbClr val="FEEC94"/>
                          </a:solidFill>
                          <a:latin typeface="Times New Roman" pitchFamily="18" charset="0"/>
                        </a:rPr>
                        <a:t>Software mining</a:t>
                      </a:r>
                    </a:p>
                  </p:txBody>
                </p:sp>
              </p:grpSp>
              <p:grpSp>
                <p:nvGrpSpPr>
                  <p:cNvPr id="53" name="Group 16"/>
                  <p:cNvGrpSpPr>
                    <a:grpSpLocks/>
                  </p:cNvGrpSpPr>
                  <p:nvPr/>
                </p:nvGrpSpPr>
                <p:grpSpPr bwMode="auto">
                  <a:xfrm>
                    <a:off x="670395" y="4800640"/>
                    <a:ext cx="2599021" cy="1409648"/>
                    <a:chOff x="1383" y="1933"/>
                    <a:chExt cx="1699" cy="1407"/>
                  </a:xfrm>
                  <a:scene3d>
                    <a:camera prst="orthographicFront">
                      <a:rot lat="0" lon="0" rev="0"/>
                    </a:camera>
                    <a:lightRig rig="soft" dir="t">
                      <a:rot lat="0" lon="0" rev="0"/>
                    </a:lightRig>
                  </a:scene3d>
                </p:grpSpPr>
                <p:graphicFrame>
                  <p:nvGraphicFramePr>
                    <p:cNvPr id="54" name="Object 17"/>
                    <p:cNvGraphicFramePr>
                      <a:graphicFrameLocks noChangeAspect="1"/>
                    </p:cNvGraphicFramePr>
                    <p:nvPr/>
                  </p:nvGraphicFramePr>
                  <p:xfrm>
                    <a:off x="1383" y="1933"/>
                    <a:ext cx="1300" cy="1227"/>
                  </p:xfrm>
                  <a:graphic>
                    <a:graphicData uri="http://schemas.openxmlformats.org/presentationml/2006/ole">
                      <mc:AlternateContent xmlns:mc="http://schemas.openxmlformats.org/markup-compatibility/2006">
                        <mc:Choice xmlns:v="urn:schemas-microsoft-com:vml" Requires="v">
                          <p:oleObj name="Picture" r:id="rId11" imgW="3669840" imgH="5132880" progId="Word.Picture.8">
                            <p:embed/>
                          </p:oleObj>
                        </mc:Choice>
                        <mc:Fallback>
                          <p:oleObj name="Picture" r:id="rId11" imgW="3669840" imgH="5132880" progId="Word.Picture.8">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83" y="1933"/>
                                  <a:ext cx="1300" cy="1227"/>
                                </a:xfrm>
                                <a:prstGeom prst="rect">
                                  <a:avLst/>
                                </a:prstGeom>
                                <a:solidFill>
                                  <a:srgbClr val="C0C0C0">
                                    <a:alpha val="48000"/>
                                  </a:srgbClr>
                                </a:solidFill>
                                <a:ln w="9525">
                                  <a:solidFill>
                                    <a:schemeClr val="tx1"/>
                                  </a:solidFill>
                                  <a:miter lim="800000"/>
                                  <a:headEnd/>
                                  <a:tailEnd/>
                                </a:ln>
                              </p:spPr>
                            </p:pic>
                          </p:oleObj>
                        </mc:Fallback>
                      </mc:AlternateContent>
                    </a:graphicData>
                  </a:graphic>
                </p:graphicFrame>
                <p:graphicFrame>
                  <p:nvGraphicFramePr>
                    <p:cNvPr id="55" name="Object 18"/>
                    <p:cNvGraphicFramePr>
                      <a:graphicFrameLocks noChangeAspect="1"/>
                    </p:cNvGraphicFramePr>
                    <p:nvPr/>
                  </p:nvGraphicFramePr>
                  <p:xfrm>
                    <a:off x="1519" y="2069"/>
                    <a:ext cx="1300" cy="1227"/>
                  </p:xfrm>
                  <a:graphic>
                    <a:graphicData uri="http://schemas.openxmlformats.org/presentationml/2006/ole">
                      <mc:AlternateContent xmlns:mc="http://schemas.openxmlformats.org/markup-compatibility/2006">
                        <mc:Choice xmlns:v="urn:schemas-microsoft-com:vml" Requires="v">
                          <p:oleObj name="Picture" r:id="rId13" imgW="3669840" imgH="5132880" progId="Word.Picture.8">
                            <p:embed/>
                          </p:oleObj>
                        </mc:Choice>
                        <mc:Fallback>
                          <p:oleObj name="Picture" r:id="rId13" imgW="3669840" imgH="5132880" progId="Word.Picture.8">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9" y="2069"/>
                                  <a:ext cx="1300" cy="1227"/>
                                </a:xfrm>
                                <a:prstGeom prst="rect">
                                  <a:avLst/>
                                </a:prstGeom>
                                <a:solidFill>
                                  <a:srgbClr val="C0C0C0">
                                    <a:alpha val="48000"/>
                                  </a:srgbClr>
                                </a:solidFill>
                                <a:ln w="9525">
                                  <a:solidFill>
                                    <a:schemeClr val="tx1"/>
                                  </a:solidFill>
                                  <a:miter lim="800000"/>
                                  <a:headEnd/>
                                  <a:tailEnd/>
                                </a:ln>
                              </p:spPr>
                            </p:pic>
                          </p:oleObj>
                        </mc:Fallback>
                      </mc:AlternateContent>
                    </a:graphicData>
                  </a:graphic>
                </p:graphicFrame>
                <p:graphicFrame>
                  <p:nvGraphicFramePr>
                    <p:cNvPr id="56" name="Object 19"/>
                    <p:cNvGraphicFramePr>
                      <a:graphicFrameLocks noChangeAspect="1"/>
                    </p:cNvGraphicFramePr>
                    <p:nvPr/>
                  </p:nvGraphicFramePr>
                  <p:xfrm>
                    <a:off x="1782" y="2113"/>
                    <a:ext cx="1300" cy="1227"/>
                  </p:xfrm>
                  <a:graphic>
                    <a:graphicData uri="http://schemas.openxmlformats.org/presentationml/2006/ole">
                      <mc:AlternateContent xmlns:mc="http://schemas.openxmlformats.org/markup-compatibility/2006">
                        <mc:Choice xmlns:v="urn:schemas-microsoft-com:vml" Requires="v">
                          <p:oleObj name="Picture" r:id="rId14" imgW="3669840" imgH="5132880" progId="Word.Picture.8">
                            <p:embed/>
                          </p:oleObj>
                        </mc:Choice>
                        <mc:Fallback>
                          <p:oleObj name="Picture" r:id="rId14" imgW="3669840" imgH="5132880" progId="Word.Picture.8">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82" y="2113"/>
                                  <a:ext cx="1300" cy="1227"/>
                                </a:xfrm>
                                <a:prstGeom prst="rect">
                                  <a:avLst/>
                                </a:prstGeom>
                                <a:solidFill>
                                  <a:srgbClr val="C0C0C0">
                                    <a:alpha val="48000"/>
                                  </a:srgbClr>
                                </a:solidFill>
                                <a:ln w="9525">
                                  <a:solidFill>
                                    <a:schemeClr val="tx1"/>
                                  </a:solidFill>
                                  <a:miter lim="800000"/>
                                  <a:headEnd/>
                                  <a:tailEnd/>
                                </a:ln>
                              </p:spPr>
                            </p:pic>
                          </p:oleObj>
                        </mc:Fallback>
                      </mc:AlternateContent>
                    </a:graphicData>
                  </a:graphic>
                </p:graphicFrame>
              </p:grpSp>
            </p:grpSp>
            <p:grpSp>
              <p:nvGrpSpPr>
                <p:cNvPr id="17" name="组合 16"/>
                <p:cNvGrpSpPr/>
                <p:nvPr/>
              </p:nvGrpSpPr>
              <p:grpSpPr>
                <a:xfrm>
                  <a:off x="2009119" y="2648595"/>
                  <a:ext cx="2500857" cy="1562426"/>
                  <a:chOff x="1377251" y="1822313"/>
                  <a:chExt cx="2682875" cy="2061049"/>
                </a:xfrm>
              </p:grpSpPr>
              <p:grpSp>
                <p:nvGrpSpPr>
                  <p:cNvPr id="36" name="组合 35"/>
                  <p:cNvGrpSpPr/>
                  <p:nvPr/>
                </p:nvGrpSpPr>
                <p:grpSpPr>
                  <a:xfrm>
                    <a:off x="1414549" y="1887245"/>
                    <a:ext cx="2608278" cy="1996117"/>
                    <a:chOff x="4138231" y="4327813"/>
                    <a:chExt cx="2251075" cy="1765300"/>
                  </a:xfrm>
                </p:grpSpPr>
                <p:pic>
                  <p:nvPicPr>
                    <p:cNvPr id="38" name="Picture 22"/>
                    <p:cNvPicPr>
                      <a:picLocks noChangeAspect="1" noChangeArrowheads="1"/>
                    </p:cNvPicPr>
                    <p:nvPr/>
                  </p:nvPicPr>
                  <p:blipFill>
                    <a:blip r:embed="rId15"/>
                    <a:srcRect/>
                    <a:stretch>
                      <a:fillRect/>
                    </a:stretch>
                  </p:blipFill>
                  <p:spPr bwMode="auto">
                    <a:xfrm>
                      <a:off x="4138231" y="4588163"/>
                      <a:ext cx="2251075" cy="1503362"/>
                    </a:xfrm>
                    <a:prstGeom prst="rect">
                      <a:avLst/>
                    </a:prstGeom>
                    <a:solidFill>
                      <a:srgbClr val="0033CC"/>
                    </a:solidFill>
                    <a:ln w="9525">
                      <a:solidFill>
                        <a:schemeClr val="bg1"/>
                      </a:solidFill>
                      <a:miter lim="800000"/>
                      <a:headEnd/>
                      <a:tailEnd/>
                    </a:ln>
                  </p:spPr>
                </p:pic>
                <p:sp>
                  <p:nvSpPr>
                    <p:cNvPr id="39" name="Text Box 23"/>
                    <p:cNvSpPr txBox="1">
                      <a:spLocks noChangeArrowheads="1"/>
                    </p:cNvSpPr>
                    <p:nvPr/>
                  </p:nvSpPr>
                  <p:spPr bwMode="auto">
                    <a:xfrm>
                      <a:off x="4138231" y="4327813"/>
                      <a:ext cx="2251075" cy="394957"/>
                    </a:xfrm>
                    <a:prstGeom prst="rect">
                      <a:avLst/>
                    </a:prstGeom>
                    <a:solidFill>
                      <a:srgbClr val="6600FF"/>
                    </a:solidFill>
                    <a:ln w="9525">
                      <a:solidFill>
                        <a:schemeClr val="bg1"/>
                      </a:solidFill>
                      <a:miter lim="800000"/>
                      <a:headEnd/>
                      <a:tailEnd/>
                    </a:ln>
                  </p:spPr>
                  <p:txBody>
                    <a:bodyPr>
                      <a:spAutoFit/>
                    </a:bodyPr>
                    <a:lstStyle/>
                    <a:p>
                      <a:pPr algn="ctr" defTabSz="342900">
                        <a:spcBef>
                          <a:spcPct val="50000"/>
                        </a:spcBef>
                      </a:pPr>
                      <a:r>
                        <a:rPr lang="en-US" altLang="zh-CN" sz="1050" b="1">
                          <a:solidFill>
                            <a:srgbClr val="FEEC94"/>
                          </a:solidFill>
                          <a:latin typeface="Times New Roman" pitchFamily="18" charset="0"/>
                        </a:rPr>
                        <a:t>Reusable Artifacts</a:t>
                      </a:r>
                    </a:p>
                  </p:txBody>
                </p:sp>
                <p:sp>
                  <p:nvSpPr>
                    <p:cNvPr id="40" name="Rectangle 24"/>
                    <p:cNvSpPr>
                      <a:spLocks noChangeArrowheads="1"/>
                    </p:cNvSpPr>
                    <p:nvPr/>
                  </p:nvSpPr>
                  <p:spPr bwMode="auto">
                    <a:xfrm>
                      <a:off x="4138231" y="4588163"/>
                      <a:ext cx="2251075" cy="1504950"/>
                    </a:xfrm>
                    <a:prstGeom prst="rect">
                      <a:avLst/>
                    </a:prstGeom>
                    <a:solidFill>
                      <a:srgbClr val="F8F8F8"/>
                    </a:solidFill>
                    <a:ln w="9525">
                      <a:solidFill>
                        <a:schemeClr val="bg1"/>
                      </a:solidFill>
                      <a:miter lim="800000"/>
                      <a:headEnd/>
                      <a:tailEnd/>
                    </a:ln>
                  </p:spPr>
                  <p:txBody>
                    <a:bodyPr wrap="none" anchor="ctr"/>
                    <a:lstStyle/>
                    <a:p>
                      <a:pPr defTabSz="342900"/>
                      <a:endParaRPr lang="zh-CN" altLang="en-US">
                        <a:solidFill>
                          <a:prstClr val="black"/>
                        </a:solidFill>
                      </a:endParaRPr>
                    </a:p>
                  </p:txBody>
                </p:sp>
                <p:grpSp>
                  <p:nvGrpSpPr>
                    <p:cNvPr id="41" name="Group 26"/>
                    <p:cNvGrpSpPr>
                      <a:grpSpLocks/>
                    </p:cNvGrpSpPr>
                    <p:nvPr/>
                  </p:nvGrpSpPr>
                  <p:grpSpPr bwMode="auto">
                    <a:xfrm>
                      <a:off x="4257293" y="4618325"/>
                      <a:ext cx="1736725" cy="1090613"/>
                      <a:chOff x="431" y="2750"/>
                      <a:chExt cx="1679" cy="953"/>
                    </a:xfrm>
                  </p:grpSpPr>
                  <p:sp>
                    <p:nvSpPr>
                      <p:cNvPr id="49" name="Rectangle 27"/>
                      <p:cNvSpPr>
                        <a:spLocks noChangeArrowheads="1"/>
                      </p:cNvSpPr>
                      <p:nvPr/>
                    </p:nvSpPr>
                    <p:spPr bwMode="auto">
                      <a:xfrm>
                        <a:off x="431" y="2750"/>
                        <a:ext cx="1679" cy="952"/>
                      </a:xfrm>
                      <a:prstGeom prst="rect">
                        <a:avLst/>
                      </a:prstGeom>
                      <a:solidFill>
                        <a:srgbClr val="F8F8F8"/>
                      </a:solidFill>
                      <a:ln w="9525">
                        <a:solidFill>
                          <a:schemeClr val="bg1"/>
                        </a:solidFill>
                        <a:miter lim="800000"/>
                        <a:headEnd/>
                        <a:tailEnd/>
                      </a:ln>
                    </p:spPr>
                    <p:txBody>
                      <a:bodyPr wrap="none" anchor="ctr"/>
                      <a:lstStyle/>
                      <a:p>
                        <a:pPr algn="ctr" defTabSz="342900"/>
                        <a:endParaRPr lang="zh-CN" altLang="zh-CN" sz="600" b="1">
                          <a:solidFill>
                            <a:srgbClr val="FEEC94"/>
                          </a:solidFill>
                          <a:latin typeface="Arial" charset="0"/>
                        </a:endParaRPr>
                      </a:p>
                    </p:txBody>
                  </p:sp>
                  <p:pic>
                    <p:nvPicPr>
                      <p:cNvPr id="50" name="Picture 28"/>
                      <p:cNvPicPr>
                        <a:picLocks noChangeAspect="1" noChangeArrowheads="1"/>
                      </p:cNvPicPr>
                      <p:nvPr/>
                    </p:nvPicPr>
                    <p:blipFill>
                      <a:blip r:embed="rId16"/>
                      <a:srcRect/>
                      <a:stretch>
                        <a:fillRect/>
                      </a:stretch>
                    </p:blipFill>
                    <p:spPr bwMode="auto">
                      <a:xfrm>
                        <a:off x="431" y="2886"/>
                        <a:ext cx="1679" cy="817"/>
                      </a:xfrm>
                      <a:prstGeom prst="rect">
                        <a:avLst/>
                      </a:prstGeom>
                      <a:solidFill>
                        <a:srgbClr val="0033CC"/>
                      </a:solidFill>
                      <a:ln w="9525">
                        <a:solidFill>
                          <a:schemeClr val="bg1"/>
                        </a:solidFill>
                        <a:miter lim="800000"/>
                        <a:headEnd/>
                        <a:tailEnd/>
                      </a:ln>
                    </p:spPr>
                  </p:pic>
                  <p:sp>
                    <p:nvSpPr>
                      <p:cNvPr id="51" name="Text Box 29"/>
                      <p:cNvSpPr txBox="1">
                        <a:spLocks noChangeArrowheads="1"/>
                      </p:cNvSpPr>
                      <p:nvPr/>
                    </p:nvSpPr>
                    <p:spPr bwMode="auto">
                      <a:xfrm>
                        <a:off x="431" y="2750"/>
                        <a:ext cx="1677" cy="251"/>
                      </a:xfrm>
                      <a:prstGeom prst="rect">
                        <a:avLst/>
                      </a:prstGeom>
                      <a:solidFill>
                        <a:srgbClr val="DDDDDD"/>
                      </a:solidFill>
                      <a:ln w="9525">
                        <a:solidFill>
                          <a:schemeClr val="bg1"/>
                        </a:solidFill>
                        <a:miter lim="800000"/>
                        <a:headEnd/>
                        <a:tailEnd/>
                      </a:ln>
                    </p:spPr>
                    <p:txBody>
                      <a:bodyPr>
                        <a:spAutoFit/>
                      </a:bodyPr>
                      <a:lstStyle/>
                      <a:p>
                        <a:pPr algn="ctr" defTabSz="342900"/>
                        <a:r>
                          <a:rPr lang="en-US" altLang="zh-CN" sz="600" b="1">
                            <a:solidFill>
                              <a:srgbClr val="FEEC94"/>
                            </a:solidFill>
                            <a:latin typeface="Arial" charset="0"/>
                          </a:rPr>
                          <a:t>Reusable Artifacts</a:t>
                        </a:r>
                      </a:p>
                    </p:txBody>
                  </p:sp>
                </p:grpSp>
                <p:sp>
                  <p:nvSpPr>
                    <p:cNvPr id="42" name="Rectangle 31"/>
                    <p:cNvSpPr>
                      <a:spLocks noChangeArrowheads="1"/>
                    </p:cNvSpPr>
                    <p:nvPr/>
                  </p:nvSpPr>
                  <p:spPr bwMode="auto">
                    <a:xfrm>
                      <a:off x="4398581" y="4773900"/>
                      <a:ext cx="1735137" cy="1089025"/>
                    </a:xfrm>
                    <a:prstGeom prst="rect">
                      <a:avLst/>
                    </a:prstGeom>
                    <a:solidFill>
                      <a:srgbClr val="F8F8F8"/>
                    </a:solidFill>
                    <a:ln w="9525">
                      <a:solidFill>
                        <a:schemeClr val="bg1"/>
                      </a:solidFill>
                      <a:miter lim="800000"/>
                      <a:headEnd/>
                      <a:tailEnd/>
                    </a:ln>
                  </p:spPr>
                  <p:txBody>
                    <a:bodyPr wrap="none" anchor="ctr"/>
                    <a:lstStyle/>
                    <a:p>
                      <a:pPr algn="ctr" defTabSz="342900"/>
                      <a:endParaRPr lang="zh-CN" altLang="zh-CN" sz="600" b="1">
                        <a:solidFill>
                          <a:srgbClr val="FEEC94"/>
                        </a:solidFill>
                        <a:latin typeface="Arial" charset="0"/>
                      </a:endParaRPr>
                    </a:p>
                  </p:txBody>
                </p:sp>
                <p:pic>
                  <p:nvPicPr>
                    <p:cNvPr id="43" name="Picture 32"/>
                    <p:cNvPicPr>
                      <a:picLocks noChangeAspect="1" noChangeArrowheads="1"/>
                    </p:cNvPicPr>
                    <p:nvPr/>
                  </p:nvPicPr>
                  <p:blipFill>
                    <a:blip r:embed="rId16"/>
                    <a:srcRect/>
                    <a:stretch>
                      <a:fillRect/>
                    </a:stretch>
                  </p:blipFill>
                  <p:spPr bwMode="auto">
                    <a:xfrm>
                      <a:off x="4398581" y="4929475"/>
                      <a:ext cx="1735137" cy="935038"/>
                    </a:xfrm>
                    <a:prstGeom prst="rect">
                      <a:avLst/>
                    </a:prstGeom>
                    <a:solidFill>
                      <a:srgbClr val="0033CC"/>
                    </a:solidFill>
                    <a:ln w="9525">
                      <a:solidFill>
                        <a:schemeClr val="bg1"/>
                      </a:solidFill>
                      <a:miter lim="800000"/>
                      <a:headEnd/>
                      <a:tailEnd/>
                    </a:ln>
                  </p:spPr>
                </p:pic>
                <p:sp>
                  <p:nvSpPr>
                    <p:cNvPr id="44" name="Text Box 33"/>
                    <p:cNvSpPr txBox="1">
                      <a:spLocks noChangeArrowheads="1"/>
                    </p:cNvSpPr>
                    <p:nvPr/>
                  </p:nvSpPr>
                  <p:spPr bwMode="auto">
                    <a:xfrm>
                      <a:off x="4398580" y="4773900"/>
                      <a:ext cx="1733550" cy="287241"/>
                    </a:xfrm>
                    <a:prstGeom prst="rect">
                      <a:avLst/>
                    </a:prstGeom>
                    <a:solidFill>
                      <a:srgbClr val="DDDDDD"/>
                    </a:solidFill>
                    <a:ln w="9525">
                      <a:solidFill>
                        <a:schemeClr val="bg1"/>
                      </a:solidFill>
                      <a:miter lim="800000"/>
                      <a:headEnd/>
                      <a:tailEnd/>
                    </a:ln>
                  </p:spPr>
                  <p:txBody>
                    <a:bodyPr>
                      <a:spAutoFit/>
                    </a:bodyPr>
                    <a:lstStyle/>
                    <a:p>
                      <a:pPr algn="ctr" defTabSz="342900"/>
                      <a:r>
                        <a:rPr lang="en-US" altLang="zh-CN" sz="600" b="1">
                          <a:solidFill>
                            <a:srgbClr val="FEEC94"/>
                          </a:solidFill>
                          <a:latin typeface="Arial" charset="0"/>
                        </a:rPr>
                        <a:t>Reusable Artifacts</a:t>
                      </a:r>
                    </a:p>
                  </p:txBody>
                </p:sp>
                <p:grpSp>
                  <p:nvGrpSpPr>
                    <p:cNvPr id="45" name="Group 34"/>
                    <p:cNvGrpSpPr>
                      <a:grpSpLocks/>
                    </p:cNvGrpSpPr>
                    <p:nvPr/>
                  </p:nvGrpSpPr>
                  <p:grpSpPr bwMode="auto">
                    <a:xfrm>
                      <a:off x="4538281" y="4929475"/>
                      <a:ext cx="1736725" cy="1090613"/>
                      <a:chOff x="431" y="2750"/>
                      <a:chExt cx="1679" cy="953"/>
                    </a:xfrm>
                  </p:grpSpPr>
                  <p:sp>
                    <p:nvSpPr>
                      <p:cNvPr id="46" name="Rectangle 35"/>
                      <p:cNvSpPr>
                        <a:spLocks noChangeArrowheads="1"/>
                      </p:cNvSpPr>
                      <p:nvPr/>
                    </p:nvSpPr>
                    <p:spPr bwMode="auto">
                      <a:xfrm>
                        <a:off x="431" y="2750"/>
                        <a:ext cx="1679" cy="952"/>
                      </a:xfrm>
                      <a:prstGeom prst="rect">
                        <a:avLst/>
                      </a:prstGeom>
                      <a:solidFill>
                        <a:srgbClr val="F8F8F8"/>
                      </a:solidFill>
                      <a:ln w="9525">
                        <a:solidFill>
                          <a:schemeClr val="bg1"/>
                        </a:solidFill>
                        <a:miter lim="800000"/>
                        <a:headEnd/>
                        <a:tailEnd/>
                      </a:ln>
                    </p:spPr>
                    <p:txBody>
                      <a:bodyPr wrap="none" anchor="ctr"/>
                      <a:lstStyle/>
                      <a:p>
                        <a:pPr algn="ctr" defTabSz="342900"/>
                        <a:endParaRPr lang="zh-CN" altLang="zh-CN" sz="600" b="1">
                          <a:solidFill>
                            <a:srgbClr val="FEEC94"/>
                          </a:solidFill>
                          <a:latin typeface="Arial" charset="0"/>
                        </a:endParaRPr>
                      </a:p>
                    </p:txBody>
                  </p:sp>
                  <p:pic>
                    <p:nvPicPr>
                      <p:cNvPr id="47" name="Picture 36"/>
                      <p:cNvPicPr>
                        <a:picLocks noChangeAspect="1" noChangeArrowheads="1"/>
                      </p:cNvPicPr>
                      <p:nvPr/>
                    </p:nvPicPr>
                    <p:blipFill>
                      <a:blip r:embed="rId16"/>
                      <a:srcRect/>
                      <a:stretch>
                        <a:fillRect/>
                      </a:stretch>
                    </p:blipFill>
                    <p:spPr bwMode="auto">
                      <a:xfrm>
                        <a:off x="431" y="2886"/>
                        <a:ext cx="1679" cy="817"/>
                      </a:xfrm>
                      <a:prstGeom prst="rect">
                        <a:avLst/>
                      </a:prstGeom>
                      <a:solidFill>
                        <a:srgbClr val="0033CC"/>
                      </a:solidFill>
                      <a:ln w="9525">
                        <a:solidFill>
                          <a:schemeClr val="bg1"/>
                        </a:solidFill>
                        <a:miter lim="800000"/>
                        <a:headEnd/>
                        <a:tailEnd/>
                      </a:ln>
                    </p:spPr>
                  </p:pic>
                  <p:sp>
                    <p:nvSpPr>
                      <p:cNvPr id="48" name="Text Box 37"/>
                      <p:cNvSpPr txBox="1">
                        <a:spLocks noChangeArrowheads="1"/>
                      </p:cNvSpPr>
                      <p:nvPr/>
                    </p:nvSpPr>
                    <p:spPr bwMode="auto">
                      <a:xfrm>
                        <a:off x="431" y="2750"/>
                        <a:ext cx="1677" cy="251"/>
                      </a:xfrm>
                      <a:prstGeom prst="rect">
                        <a:avLst/>
                      </a:prstGeom>
                      <a:solidFill>
                        <a:srgbClr val="DDDDDD"/>
                      </a:solidFill>
                      <a:ln w="9525">
                        <a:solidFill>
                          <a:schemeClr val="bg1"/>
                        </a:solidFill>
                        <a:miter lim="800000"/>
                        <a:headEnd/>
                        <a:tailEnd/>
                      </a:ln>
                    </p:spPr>
                    <p:txBody>
                      <a:bodyPr>
                        <a:spAutoFit/>
                      </a:bodyPr>
                      <a:lstStyle/>
                      <a:p>
                        <a:pPr algn="ctr" defTabSz="342900"/>
                        <a:r>
                          <a:rPr lang="en-US" altLang="zh-CN" sz="600" b="1">
                            <a:solidFill>
                              <a:srgbClr val="FEEC94"/>
                            </a:solidFill>
                            <a:latin typeface="Arial" charset="0"/>
                          </a:rPr>
                          <a:t>Reusable Artifacts</a:t>
                        </a:r>
                      </a:p>
                    </p:txBody>
                  </p:sp>
                </p:grpSp>
              </p:grpSp>
              <p:sp>
                <p:nvSpPr>
                  <p:cNvPr id="37" name="Rectangle 44"/>
                  <p:cNvSpPr>
                    <a:spLocks noChangeArrowheads="1"/>
                  </p:cNvSpPr>
                  <p:nvPr/>
                </p:nvSpPr>
                <p:spPr bwMode="auto">
                  <a:xfrm>
                    <a:off x="1377251" y="1822313"/>
                    <a:ext cx="2682875" cy="350493"/>
                  </a:xfrm>
                  <a:prstGeom prst="rect">
                    <a:avLst/>
                  </a:prstGeom>
                  <a:solidFill>
                    <a:schemeClr val="accent4">
                      <a:lumMod val="20000"/>
                      <a:lumOff val="80000"/>
                    </a:schemeClr>
                  </a:solidFill>
                  <a:ln w="9525">
                    <a:solidFill>
                      <a:schemeClr val="bg1"/>
                    </a:solidFill>
                    <a:miter lim="800000"/>
                    <a:headEnd/>
                    <a:tailEnd/>
                  </a:ln>
                </p:spPr>
                <p:txBody>
                  <a:bodyPr wrap="none" anchor="ctr"/>
                  <a:lstStyle/>
                  <a:p>
                    <a:pPr algn="ctr" defTabSz="342900"/>
                    <a:r>
                      <a:rPr lang="en-US" altLang="zh-CN" sz="1200" b="1" dirty="0">
                        <a:solidFill>
                          <a:prstClr val="black"/>
                        </a:solidFill>
                        <a:latin typeface="Times New Roman" pitchFamily="18" charset="0"/>
                      </a:rPr>
                      <a:t>Software Data Mining</a:t>
                    </a:r>
                  </a:p>
                </p:txBody>
              </p:sp>
            </p:grpSp>
            <p:grpSp>
              <p:nvGrpSpPr>
                <p:cNvPr id="18" name="组合 17"/>
                <p:cNvGrpSpPr/>
                <p:nvPr/>
              </p:nvGrpSpPr>
              <p:grpSpPr>
                <a:xfrm>
                  <a:off x="8925523" y="4273508"/>
                  <a:ext cx="2597322" cy="1763746"/>
                  <a:chOff x="9543319" y="3930547"/>
                  <a:chExt cx="2023926" cy="1865134"/>
                </a:xfrm>
              </p:grpSpPr>
              <p:grpSp>
                <p:nvGrpSpPr>
                  <p:cNvPr id="21" name="Group 4"/>
                  <p:cNvGrpSpPr>
                    <a:grpSpLocks/>
                  </p:cNvGrpSpPr>
                  <p:nvPr/>
                </p:nvGrpSpPr>
                <p:grpSpPr bwMode="auto">
                  <a:xfrm>
                    <a:off x="9543319" y="4392214"/>
                    <a:ext cx="1726589" cy="1124005"/>
                    <a:chOff x="249" y="981"/>
                    <a:chExt cx="4257" cy="2864"/>
                  </a:xfrm>
                  <a:scene3d>
                    <a:camera prst="orthographicFront">
                      <a:rot lat="0" lon="0" rev="0"/>
                    </a:camera>
                    <a:lightRig rig="balanced" dir="t">
                      <a:rot lat="0" lon="0" rev="8700000"/>
                    </a:lightRig>
                  </a:scene3d>
                </p:grpSpPr>
                <p:pic>
                  <p:nvPicPr>
                    <p:cNvPr id="33" name="Picture 5"/>
                    <p:cNvPicPr>
                      <a:picLocks noChangeAspect="1" noChangeArrowheads="1"/>
                    </p:cNvPicPr>
                    <p:nvPr/>
                  </p:nvPicPr>
                  <p:blipFill>
                    <a:blip r:embed="rId6"/>
                    <a:srcRect/>
                    <a:stretch>
                      <a:fillRect/>
                    </a:stretch>
                  </p:blipFill>
                  <p:spPr bwMode="auto">
                    <a:xfrm rot="5400000">
                      <a:off x="946" y="284"/>
                      <a:ext cx="2864" cy="4257"/>
                    </a:xfrm>
                    <a:prstGeom prst="rect">
                      <a:avLst/>
                    </a:prstGeom>
                    <a:noFill/>
                    <a:ln w="38100">
                      <a:noFill/>
                      <a:miter lim="800000"/>
                      <a:headEnd/>
                      <a:tailEnd/>
                    </a:ln>
                    <a:effectLst>
                      <a:outerShdw blurRad="44450" dist="27940" dir="5400000" algn="ctr">
                        <a:srgbClr val="000000">
                          <a:alpha val="32000"/>
                        </a:srgbClr>
                      </a:outerShdw>
                    </a:effectLst>
                    <a:sp3d>
                      <a:bevelT w="190500" h="38100"/>
                    </a:sp3d>
                  </p:spPr>
                </p:pic>
                <p:pic>
                  <p:nvPicPr>
                    <p:cNvPr id="34" name="Picture 6"/>
                    <p:cNvPicPr>
                      <a:picLocks noChangeAspect="1" noChangeArrowheads="1"/>
                    </p:cNvPicPr>
                    <p:nvPr/>
                  </p:nvPicPr>
                  <p:blipFill>
                    <a:blip r:embed="rId17"/>
                    <a:srcRect/>
                    <a:stretch>
                      <a:fillRect/>
                    </a:stretch>
                  </p:blipFill>
                  <p:spPr bwMode="auto">
                    <a:xfrm>
                      <a:off x="453" y="1389"/>
                      <a:ext cx="794" cy="810"/>
                    </a:xfrm>
                    <a:prstGeom prst="rect">
                      <a:avLst/>
                    </a:prstGeom>
                    <a:noFill/>
                    <a:ln w="9525">
                      <a:noFill/>
                      <a:miter lim="800000"/>
                      <a:headEnd/>
                      <a:tailEnd/>
                    </a:ln>
                    <a:effectLst>
                      <a:outerShdw blurRad="44450" dist="27940" dir="5400000" algn="ctr">
                        <a:srgbClr val="000000">
                          <a:alpha val="32000"/>
                        </a:srgbClr>
                      </a:outerShdw>
                    </a:effectLst>
                    <a:sp3d>
                      <a:bevelT w="190500" h="38100"/>
                    </a:sp3d>
                  </p:spPr>
                </p:pic>
                <p:pic>
                  <p:nvPicPr>
                    <p:cNvPr id="35" name="Picture 7"/>
                    <p:cNvPicPr>
                      <a:picLocks noChangeAspect="1" noChangeArrowheads="1"/>
                    </p:cNvPicPr>
                    <p:nvPr/>
                  </p:nvPicPr>
                  <p:blipFill>
                    <a:blip r:embed="rId18"/>
                    <a:srcRect/>
                    <a:stretch>
                      <a:fillRect/>
                    </a:stretch>
                  </p:blipFill>
                  <p:spPr bwMode="auto">
                    <a:xfrm>
                      <a:off x="1338" y="1519"/>
                      <a:ext cx="907" cy="550"/>
                    </a:xfrm>
                    <a:prstGeom prst="rect">
                      <a:avLst/>
                    </a:prstGeom>
                    <a:noFill/>
                    <a:ln w="9525">
                      <a:noFill/>
                      <a:miter lim="800000"/>
                      <a:headEnd/>
                      <a:tailEnd/>
                    </a:ln>
                    <a:effectLst>
                      <a:outerShdw blurRad="44450" dist="27940" dir="5400000" algn="ctr">
                        <a:srgbClr val="000000">
                          <a:alpha val="32000"/>
                        </a:srgbClr>
                      </a:outerShdw>
                    </a:effectLst>
                    <a:sp3d>
                      <a:bevelT w="190500" h="38100"/>
                    </a:sp3d>
                  </p:spPr>
                </p:pic>
              </p:grpSp>
              <p:grpSp>
                <p:nvGrpSpPr>
                  <p:cNvPr id="22" name="Group 4"/>
                  <p:cNvGrpSpPr>
                    <a:grpSpLocks/>
                  </p:cNvGrpSpPr>
                  <p:nvPr/>
                </p:nvGrpSpPr>
                <p:grpSpPr bwMode="auto">
                  <a:xfrm>
                    <a:off x="9832998" y="4224783"/>
                    <a:ext cx="1726590" cy="1124005"/>
                    <a:chOff x="249" y="981"/>
                    <a:chExt cx="4257" cy="2864"/>
                  </a:xfrm>
                  <a:scene3d>
                    <a:camera prst="orthographicFront">
                      <a:rot lat="0" lon="0" rev="0"/>
                    </a:camera>
                    <a:lightRig rig="balanced" dir="t">
                      <a:rot lat="0" lon="0" rev="8700000"/>
                    </a:lightRig>
                  </a:scene3d>
                </p:grpSpPr>
                <p:pic>
                  <p:nvPicPr>
                    <p:cNvPr id="30" name="Picture 5"/>
                    <p:cNvPicPr>
                      <a:picLocks noChangeAspect="1" noChangeArrowheads="1"/>
                    </p:cNvPicPr>
                    <p:nvPr/>
                  </p:nvPicPr>
                  <p:blipFill>
                    <a:blip r:embed="rId6"/>
                    <a:srcRect/>
                    <a:stretch>
                      <a:fillRect/>
                    </a:stretch>
                  </p:blipFill>
                  <p:spPr bwMode="auto">
                    <a:xfrm rot="5400000">
                      <a:off x="946" y="284"/>
                      <a:ext cx="2864" cy="4257"/>
                    </a:xfrm>
                    <a:prstGeom prst="rect">
                      <a:avLst/>
                    </a:prstGeom>
                    <a:noFill/>
                    <a:ln w="38100">
                      <a:noFill/>
                      <a:miter lim="800000"/>
                      <a:headEnd/>
                      <a:tailEnd/>
                    </a:ln>
                    <a:effectLst>
                      <a:outerShdw blurRad="44450" dist="27940" dir="5400000" algn="ctr">
                        <a:srgbClr val="000000">
                          <a:alpha val="32000"/>
                        </a:srgbClr>
                      </a:outerShdw>
                    </a:effectLst>
                    <a:sp3d>
                      <a:bevelT w="190500" h="38100"/>
                    </a:sp3d>
                  </p:spPr>
                </p:pic>
                <p:pic>
                  <p:nvPicPr>
                    <p:cNvPr id="31" name="Picture 6"/>
                    <p:cNvPicPr>
                      <a:picLocks noChangeAspect="1" noChangeArrowheads="1"/>
                    </p:cNvPicPr>
                    <p:nvPr/>
                  </p:nvPicPr>
                  <p:blipFill>
                    <a:blip r:embed="rId17"/>
                    <a:srcRect/>
                    <a:stretch>
                      <a:fillRect/>
                    </a:stretch>
                  </p:blipFill>
                  <p:spPr bwMode="auto">
                    <a:xfrm>
                      <a:off x="453" y="1389"/>
                      <a:ext cx="794" cy="810"/>
                    </a:xfrm>
                    <a:prstGeom prst="rect">
                      <a:avLst/>
                    </a:prstGeom>
                    <a:noFill/>
                    <a:ln w="9525">
                      <a:noFill/>
                      <a:miter lim="800000"/>
                      <a:headEnd/>
                      <a:tailEnd/>
                    </a:ln>
                    <a:effectLst>
                      <a:outerShdw blurRad="44450" dist="27940" dir="5400000" algn="ctr">
                        <a:srgbClr val="000000">
                          <a:alpha val="32000"/>
                        </a:srgbClr>
                      </a:outerShdw>
                    </a:effectLst>
                    <a:sp3d>
                      <a:bevelT w="190500" h="38100"/>
                    </a:sp3d>
                  </p:spPr>
                </p:pic>
                <p:pic>
                  <p:nvPicPr>
                    <p:cNvPr id="32" name="Picture 7"/>
                    <p:cNvPicPr>
                      <a:picLocks noChangeAspect="1" noChangeArrowheads="1"/>
                    </p:cNvPicPr>
                    <p:nvPr/>
                  </p:nvPicPr>
                  <p:blipFill>
                    <a:blip r:embed="rId18"/>
                    <a:srcRect/>
                    <a:stretch>
                      <a:fillRect/>
                    </a:stretch>
                  </p:blipFill>
                  <p:spPr bwMode="auto">
                    <a:xfrm>
                      <a:off x="1338" y="1519"/>
                      <a:ext cx="907" cy="550"/>
                    </a:xfrm>
                    <a:prstGeom prst="rect">
                      <a:avLst/>
                    </a:prstGeom>
                    <a:noFill/>
                    <a:ln w="9525">
                      <a:noFill/>
                      <a:miter lim="800000"/>
                      <a:headEnd/>
                      <a:tailEnd/>
                    </a:ln>
                    <a:effectLst>
                      <a:outerShdw blurRad="44450" dist="27940" dir="5400000" algn="ctr">
                        <a:srgbClr val="000000">
                          <a:alpha val="32000"/>
                        </a:srgbClr>
                      </a:outerShdw>
                    </a:effectLst>
                    <a:sp3d>
                      <a:bevelT w="190500" h="38100"/>
                    </a:sp3d>
                  </p:spPr>
                </p:pic>
              </p:grpSp>
              <p:grpSp>
                <p:nvGrpSpPr>
                  <p:cNvPr id="23" name="Group 4"/>
                  <p:cNvGrpSpPr>
                    <a:grpSpLocks/>
                  </p:cNvGrpSpPr>
                  <p:nvPr/>
                </p:nvGrpSpPr>
                <p:grpSpPr bwMode="auto">
                  <a:xfrm>
                    <a:off x="9716871" y="4671676"/>
                    <a:ext cx="1726589" cy="1124005"/>
                    <a:chOff x="249" y="981"/>
                    <a:chExt cx="4257" cy="2864"/>
                  </a:xfrm>
                  <a:scene3d>
                    <a:camera prst="orthographicFront">
                      <a:rot lat="0" lon="0" rev="0"/>
                    </a:camera>
                    <a:lightRig rig="balanced" dir="t">
                      <a:rot lat="0" lon="0" rev="8700000"/>
                    </a:lightRig>
                  </a:scene3d>
                </p:grpSpPr>
                <p:pic>
                  <p:nvPicPr>
                    <p:cNvPr id="25" name="Picture 5"/>
                    <p:cNvPicPr>
                      <a:picLocks noChangeAspect="1" noChangeArrowheads="1"/>
                    </p:cNvPicPr>
                    <p:nvPr/>
                  </p:nvPicPr>
                  <p:blipFill>
                    <a:blip r:embed="rId6"/>
                    <a:srcRect/>
                    <a:stretch>
                      <a:fillRect/>
                    </a:stretch>
                  </p:blipFill>
                  <p:spPr bwMode="auto">
                    <a:xfrm rot="5400000">
                      <a:off x="946" y="284"/>
                      <a:ext cx="2864" cy="4257"/>
                    </a:xfrm>
                    <a:prstGeom prst="rect">
                      <a:avLst/>
                    </a:prstGeom>
                    <a:noFill/>
                    <a:ln w="38100">
                      <a:noFill/>
                      <a:miter lim="800000"/>
                      <a:headEnd/>
                      <a:tailEnd/>
                    </a:ln>
                    <a:effectLst>
                      <a:outerShdw blurRad="44450" dist="27940" dir="5400000" algn="ctr">
                        <a:srgbClr val="000000">
                          <a:alpha val="32000"/>
                        </a:srgbClr>
                      </a:outerShdw>
                    </a:effectLst>
                    <a:sp3d>
                      <a:bevelT w="190500" h="38100"/>
                    </a:sp3d>
                  </p:spPr>
                </p:pic>
                <p:pic>
                  <p:nvPicPr>
                    <p:cNvPr id="28" name="Picture 6"/>
                    <p:cNvPicPr>
                      <a:picLocks noChangeAspect="1" noChangeArrowheads="1"/>
                    </p:cNvPicPr>
                    <p:nvPr/>
                  </p:nvPicPr>
                  <p:blipFill>
                    <a:blip r:embed="rId17"/>
                    <a:srcRect/>
                    <a:stretch>
                      <a:fillRect/>
                    </a:stretch>
                  </p:blipFill>
                  <p:spPr bwMode="auto">
                    <a:xfrm>
                      <a:off x="453" y="1389"/>
                      <a:ext cx="794" cy="810"/>
                    </a:xfrm>
                    <a:prstGeom prst="rect">
                      <a:avLst/>
                    </a:prstGeom>
                    <a:noFill/>
                    <a:ln w="9525">
                      <a:noFill/>
                      <a:miter lim="800000"/>
                      <a:headEnd/>
                      <a:tailEnd/>
                    </a:ln>
                    <a:effectLst>
                      <a:outerShdw blurRad="44450" dist="27940" dir="5400000" algn="ctr">
                        <a:srgbClr val="000000">
                          <a:alpha val="32000"/>
                        </a:srgbClr>
                      </a:outerShdw>
                    </a:effectLst>
                    <a:sp3d>
                      <a:bevelT w="190500" h="38100"/>
                    </a:sp3d>
                  </p:spPr>
                </p:pic>
                <p:pic>
                  <p:nvPicPr>
                    <p:cNvPr id="29" name="Picture 7"/>
                    <p:cNvPicPr>
                      <a:picLocks noChangeAspect="1" noChangeArrowheads="1"/>
                    </p:cNvPicPr>
                    <p:nvPr/>
                  </p:nvPicPr>
                  <p:blipFill>
                    <a:blip r:embed="rId18"/>
                    <a:srcRect/>
                    <a:stretch>
                      <a:fillRect/>
                    </a:stretch>
                  </p:blipFill>
                  <p:spPr bwMode="auto">
                    <a:xfrm>
                      <a:off x="1338" y="1519"/>
                      <a:ext cx="907" cy="550"/>
                    </a:xfrm>
                    <a:prstGeom prst="rect">
                      <a:avLst/>
                    </a:prstGeom>
                    <a:noFill/>
                    <a:ln w="9525">
                      <a:noFill/>
                      <a:miter lim="800000"/>
                      <a:headEnd/>
                      <a:tailEnd/>
                    </a:ln>
                    <a:effectLst>
                      <a:outerShdw blurRad="44450" dist="27940" dir="5400000" algn="ctr">
                        <a:srgbClr val="000000">
                          <a:alpha val="32000"/>
                        </a:srgbClr>
                      </a:outerShdw>
                    </a:effectLst>
                    <a:sp3d>
                      <a:bevelT w="190500" h="38100"/>
                    </a:sp3d>
                  </p:spPr>
                </p:pic>
              </p:grpSp>
              <p:sp>
                <p:nvSpPr>
                  <p:cNvPr id="24" name="Rectangle 44"/>
                  <p:cNvSpPr>
                    <a:spLocks noChangeArrowheads="1"/>
                  </p:cNvSpPr>
                  <p:nvPr/>
                </p:nvSpPr>
                <p:spPr bwMode="auto">
                  <a:xfrm>
                    <a:off x="9832998" y="3930547"/>
                    <a:ext cx="1734247" cy="238836"/>
                  </a:xfrm>
                  <a:prstGeom prst="rect">
                    <a:avLst/>
                  </a:prstGeom>
                  <a:solidFill>
                    <a:srgbClr val="0070C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defTabSz="342900"/>
                    <a:r>
                      <a:rPr lang="en-US" altLang="zh-CN" sz="1200" b="1" dirty="0">
                        <a:solidFill>
                          <a:srgbClr val="FEEC94"/>
                        </a:solidFill>
                        <a:latin typeface="Times New Roman" pitchFamily="18" charset="0"/>
                      </a:rPr>
                      <a:t>User Interface</a:t>
                    </a:r>
                  </a:p>
                </p:txBody>
              </p:sp>
            </p:grpSp>
            <p:cxnSp>
              <p:nvCxnSpPr>
                <p:cNvPr id="20" name="直接箭头连接符 19"/>
                <p:cNvCxnSpPr/>
                <p:nvPr/>
              </p:nvCxnSpPr>
              <p:spPr>
                <a:xfrm flipV="1">
                  <a:off x="2244222" y="4014379"/>
                  <a:ext cx="376612" cy="4816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a:stCxn id="78" idx="2"/>
                <a:endCxn id="37" idx="0"/>
              </p:cNvCxnSpPr>
              <p:nvPr/>
            </p:nvCxnSpPr>
            <p:spPr>
              <a:xfrm>
                <a:off x="3938643" y="2844564"/>
                <a:ext cx="91489" cy="438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80" idx="2"/>
                <a:endCxn id="75" idx="0"/>
              </p:cNvCxnSpPr>
              <p:nvPr/>
            </p:nvCxnSpPr>
            <p:spPr>
              <a:xfrm>
                <a:off x="6210954" y="2963350"/>
                <a:ext cx="104" cy="316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79" idx="2"/>
                <a:endCxn id="65" idx="0"/>
              </p:cNvCxnSpPr>
              <p:nvPr/>
            </p:nvCxnSpPr>
            <p:spPr>
              <a:xfrm flipH="1">
                <a:off x="8274212" y="2871506"/>
                <a:ext cx="226423" cy="402041"/>
              </a:xfrm>
              <a:prstGeom prst="line">
                <a:avLst/>
              </a:prstGeom>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1078633" y="2159521"/>
                <a:ext cx="1565721" cy="685414"/>
              </a:xfrm>
              <a:prstGeom prst="roundRect">
                <a:avLst/>
              </a:prstGeom>
              <a:solidFill>
                <a:schemeClr val="accent4">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99"/>
                    </a:solidFill>
                    <a:latin typeface="Arial" panose="020B0604020202020204" pitchFamily="34" charset="0"/>
                    <a:cs typeface="Arial" panose="020B0604020202020204" pitchFamily="34" charset="0"/>
                  </a:rPr>
                  <a:t>Global Software Resources</a:t>
                </a:r>
              </a:p>
            </p:txBody>
          </p:sp>
        </p:grpSp>
      </p:grpSp>
    </p:spTree>
    <p:extLst>
      <p:ext uri="{BB962C8B-B14F-4D97-AF65-F5344CB8AC3E}">
        <p14:creationId xmlns:p14="http://schemas.microsoft.com/office/powerpoint/2010/main" val="1347241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AB56CF-2F19-410A-8BE4-A2D55A5C4D77}"/>
              </a:ext>
            </a:extLst>
          </p:cNvPr>
          <p:cNvPicPr>
            <a:picLocks noChangeAspect="1"/>
          </p:cNvPicPr>
          <p:nvPr/>
        </p:nvPicPr>
        <p:blipFill>
          <a:blip r:embed="rId2"/>
          <a:stretch>
            <a:fillRect/>
          </a:stretch>
        </p:blipFill>
        <p:spPr>
          <a:xfrm>
            <a:off x="20591" y="-19660"/>
            <a:ext cx="12022354" cy="6846401"/>
          </a:xfrm>
          <a:prstGeom prst="rect">
            <a:avLst/>
          </a:prstGeom>
        </p:spPr>
      </p:pic>
      <p:sp>
        <p:nvSpPr>
          <p:cNvPr id="40" name="标题 39"/>
          <p:cNvSpPr>
            <a:spLocks noGrp="1"/>
          </p:cNvSpPr>
          <p:nvPr>
            <p:ph type="title"/>
          </p:nvPr>
        </p:nvSpPr>
        <p:spPr>
          <a:xfrm>
            <a:off x="1180370" y="304549"/>
            <a:ext cx="9925234" cy="873978"/>
          </a:xfrm>
        </p:spPr>
        <p:txBody>
          <a:bodyPr>
            <a:noAutofit/>
          </a:bodyPr>
          <a:lstStyle/>
          <a:p>
            <a:pPr algn="ctr"/>
            <a:r>
              <a:rPr lang="en-US" altLang="zh-CN" sz="4400" b="1" dirty="0">
                <a:solidFill>
                  <a:srgbClr val="C00000"/>
                </a:solidFill>
                <a:effectLst>
                  <a:outerShdw blurRad="38100" dist="38100" dir="2700000" algn="tl">
                    <a:srgbClr val="000000">
                      <a:alpha val="43137"/>
                    </a:srgbClr>
                  </a:outerShdw>
                </a:effectLst>
                <a:latin typeface="Arial Narrow" panose="020B0606020202030204" pitchFamily="34" charset="0"/>
              </a:rPr>
              <a:t>Software Data Mining / Reverse Engineering</a:t>
            </a:r>
            <a:endParaRPr lang="en-US" sz="4000" b="1" dirty="0">
              <a:solidFill>
                <a:srgbClr val="C00000"/>
              </a:solidFill>
              <a:effectLst>
                <a:outerShdw blurRad="38100" dist="38100" dir="2700000" algn="tl">
                  <a:srgbClr val="000000">
                    <a:alpha val="43137"/>
                  </a:srgbClr>
                </a:outerShdw>
              </a:effectLst>
              <a:latin typeface="Arial Narrow" panose="020B0606020202030204" pitchFamily="34" charset="0"/>
            </a:endParaRPr>
          </a:p>
        </p:txBody>
      </p:sp>
      <p:grpSp>
        <p:nvGrpSpPr>
          <p:cNvPr id="51" name="组合 38">
            <a:extLst>
              <a:ext uri="{FF2B5EF4-FFF2-40B4-BE49-F238E27FC236}">
                <a16:creationId xmlns:a16="http://schemas.microsoft.com/office/drawing/2014/main" id="{CB3126C6-0C25-4E3A-92DC-0582288CA123}"/>
              </a:ext>
            </a:extLst>
          </p:cNvPr>
          <p:cNvGrpSpPr/>
          <p:nvPr/>
        </p:nvGrpSpPr>
        <p:grpSpPr>
          <a:xfrm>
            <a:off x="1934749" y="1401836"/>
            <a:ext cx="8992506" cy="5069985"/>
            <a:chOff x="2064185" y="1254787"/>
            <a:chExt cx="8130693" cy="4823807"/>
          </a:xfrm>
        </p:grpSpPr>
        <p:grpSp>
          <p:nvGrpSpPr>
            <p:cNvPr id="52" name="组合 23">
              <a:extLst>
                <a:ext uri="{FF2B5EF4-FFF2-40B4-BE49-F238E27FC236}">
                  <a16:creationId xmlns:a16="http://schemas.microsoft.com/office/drawing/2014/main" id="{5DA026F6-4BBB-4BE9-8344-FD9334B249DD}"/>
                </a:ext>
              </a:extLst>
            </p:cNvPr>
            <p:cNvGrpSpPr/>
            <p:nvPr/>
          </p:nvGrpSpPr>
          <p:grpSpPr>
            <a:xfrm>
              <a:off x="3379238" y="3421767"/>
              <a:ext cx="2168213" cy="2656827"/>
              <a:chOff x="521207" y="3531816"/>
              <a:chExt cx="3326858" cy="3797595"/>
            </a:xfrm>
          </p:grpSpPr>
          <p:pic>
            <p:nvPicPr>
              <p:cNvPr id="63" name="图片 35">
                <a:extLst>
                  <a:ext uri="{FF2B5EF4-FFF2-40B4-BE49-F238E27FC236}">
                    <a16:creationId xmlns:a16="http://schemas.microsoft.com/office/drawing/2014/main" id="{9A998AD9-80AA-4593-99FF-555E1E00F6E1}"/>
                  </a:ext>
                </a:extLst>
              </p:cNvPr>
              <p:cNvPicPr>
                <a:picLocks noChangeAspect="1"/>
              </p:cNvPicPr>
              <p:nvPr/>
            </p:nvPicPr>
            <p:blipFill rotWithShape="1">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colorTemperature colorTemp="5300"/>
                        </a14:imgEffect>
                        <a14:imgEffect>
                          <a14:saturation sat="400000"/>
                        </a14:imgEffect>
                      </a14:imgLayer>
                    </a14:imgProps>
                  </a:ext>
                  <a:ext uri="{28A0092B-C50C-407E-A947-70E740481C1C}">
                    <a14:useLocalDpi xmlns:a14="http://schemas.microsoft.com/office/drawing/2010/main" val="0"/>
                  </a:ext>
                </a:extLst>
              </a:blip>
              <a:srcRect l="329" t="12699" r="32237" b="4127"/>
              <a:stretch/>
            </p:blipFill>
            <p:spPr>
              <a:xfrm>
                <a:off x="521207" y="3875315"/>
                <a:ext cx="2767361" cy="2652618"/>
              </a:xfrm>
              <a:prstGeom prst="rect">
                <a:avLst/>
              </a:prstGeom>
              <a:ln w="34925">
                <a:solidFill>
                  <a:schemeClr val="bg1"/>
                </a:solidFill>
              </a:ln>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pic>
            <p:nvPicPr>
              <p:cNvPr id="64" name="图片 36">
                <a:extLst>
                  <a:ext uri="{FF2B5EF4-FFF2-40B4-BE49-F238E27FC236}">
                    <a16:creationId xmlns:a16="http://schemas.microsoft.com/office/drawing/2014/main" id="{BEC8FF3F-113D-41E7-B1F1-4C02904C287A}"/>
                  </a:ext>
                </a:extLst>
              </p:cNvPr>
              <p:cNvPicPr>
                <a:picLocks noChangeAspect="1"/>
              </p:cNvPicPr>
              <p:nvPr/>
            </p:nvPicPr>
            <p:blipFill rotWithShape="1">
              <a:blip r:embed="rId5" cstate="print">
                <a:duotone>
                  <a:prstClr val="black"/>
                  <a:srgbClr val="D9C3A5">
                    <a:tint val="50000"/>
                    <a:satMod val="180000"/>
                  </a:srgbClr>
                </a:duotone>
                <a:extLst>
                  <a:ext uri="{BEBA8EAE-BF5A-486C-A8C5-ECC9F3942E4B}">
                    <a14:imgProps xmlns:a14="http://schemas.microsoft.com/office/drawing/2010/main">
                      <a14:imgLayer r:embed="rId6">
                        <a14:imgEffect>
                          <a14:saturation sat="124000"/>
                        </a14:imgEffect>
                      </a14:imgLayer>
                    </a14:imgProps>
                  </a:ext>
                  <a:ext uri="{28A0092B-C50C-407E-A947-70E740481C1C}">
                    <a14:useLocalDpi xmlns:a14="http://schemas.microsoft.com/office/drawing/2010/main" val="0"/>
                  </a:ext>
                </a:extLst>
              </a:blip>
              <a:srcRect l="1192" t="6717"/>
              <a:stretch/>
            </p:blipFill>
            <p:spPr>
              <a:xfrm>
                <a:off x="1155808" y="4207674"/>
                <a:ext cx="2692257" cy="2145219"/>
              </a:xfrm>
              <a:prstGeom prst="rect">
                <a:avLst/>
              </a:prstGeom>
              <a:ln w="34925">
                <a:solidFill>
                  <a:schemeClr val="bg1"/>
                </a:solidFill>
              </a:ln>
              <a:effectLst/>
              <a:scene3d>
                <a:camera prst="perspectiveFront" fov="2700000">
                  <a:rot lat="20376000" lon="1938000" rev="20112001"/>
                </a:camera>
                <a:lightRig rig="soft" dir="t">
                  <a:rot lat="0" lon="0" rev="0"/>
                </a:lightRig>
              </a:scene3d>
              <a:sp3d prstMaterial="translucentPowder">
                <a:bevelT w="203200" h="50800" prst="softRound"/>
              </a:sp3d>
            </p:spPr>
          </p:pic>
          <p:pic>
            <p:nvPicPr>
              <p:cNvPr id="65" name="图片 37">
                <a:extLst>
                  <a:ext uri="{FF2B5EF4-FFF2-40B4-BE49-F238E27FC236}">
                    <a16:creationId xmlns:a16="http://schemas.microsoft.com/office/drawing/2014/main" id="{10C5E31B-6427-4E15-8C1C-8E24AD46EE4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139268">
                <a:off x="805080" y="3531816"/>
                <a:ext cx="3000369" cy="3797595"/>
              </a:xfrm>
              <a:prstGeom prst="rect">
                <a:avLst/>
              </a:prstGeom>
              <a:ln w="34925">
                <a:solidFill>
                  <a:schemeClr val="bg1"/>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grpSp>
        <p:pic>
          <p:nvPicPr>
            <p:cNvPr id="53" name="Picture 5">
              <a:extLst>
                <a:ext uri="{FF2B5EF4-FFF2-40B4-BE49-F238E27FC236}">
                  <a16:creationId xmlns:a16="http://schemas.microsoft.com/office/drawing/2014/main" id="{47EFCF35-460C-4ABA-BC74-E6CE328FB602}"/>
                </a:ext>
              </a:extLst>
            </p:cNvPr>
            <p:cNvPicPr>
              <a:picLocks noChangeAspect="1" noChangeArrowheads="1"/>
            </p:cNvPicPr>
            <p:nvPr/>
          </p:nvPicPr>
          <p:blipFill>
            <a:blip r:embed="rId8"/>
            <a:srcRect/>
            <a:stretch>
              <a:fillRect/>
            </a:stretch>
          </p:blipFill>
          <p:spPr bwMode="auto">
            <a:xfrm>
              <a:off x="6241777" y="2003866"/>
              <a:ext cx="2495274" cy="1636470"/>
            </a:xfrm>
            <a:prstGeom prst="rect">
              <a:avLst/>
            </a:prstGeom>
            <a:solidFill>
              <a:srgbClr val="000000">
                <a:lumMod val="50000"/>
                <a:alpha val="42000"/>
              </a:srgbClr>
            </a:solidFill>
            <a:ln w="9525">
              <a:solidFill>
                <a:schemeClr val="bg1"/>
              </a:solidFill>
              <a:miter lim="800000"/>
              <a:headEnd/>
              <a:tailEnd/>
            </a:ln>
            <a:effectLst>
              <a:glow rad="2286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aphicFrame>
          <p:nvGraphicFramePr>
            <p:cNvPr id="54" name="Object 6">
              <a:extLst>
                <a:ext uri="{FF2B5EF4-FFF2-40B4-BE49-F238E27FC236}">
                  <a16:creationId xmlns:a16="http://schemas.microsoft.com/office/drawing/2014/main" id="{3BEBB322-4696-450C-8A77-77A10150168C}"/>
                </a:ext>
              </a:extLst>
            </p:cNvPr>
            <p:cNvGraphicFramePr>
              <a:graphicFrameLocks noChangeAspect="1"/>
            </p:cNvGraphicFramePr>
            <p:nvPr>
              <p:extLst>
                <p:ext uri="{D42A27DB-BD31-4B8C-83A1-F6EECF244321}">
                  <p14:modId xmlns:p14="http://schemas.microsoft.com/office/powerpoint/2010/main" val="439126719"/>
                </p:ext>
              </p:extLst>
            </p:nvPr>
          </p:nvGraphicFramePr>
          <p:xfrm>
            <a:off x="3332393" y="1875526"/>
            <a:ext cx="2010264" cy="2019076"/>
          </p:xfrm>
          <a:graphic>
            <a:graphicData uri="http://schemas.openxmlformats.org/presentationml/2006/ole">
              <mc:AlternateContent xmlns:mc="http://schemas.openxmlformats.org/markup-compatibility/2006">
                <mc:Choice xmlns:v="urn:schemas-microsoft-com:vml" Requires="v">
                  <p:oleObj name="Picture" r:id="rId9" imgW="3669840" imgH="5132880" progId="Word.Picture.8">
                    <p:embed/>
                  </p:oleObj>
                </mc:Choice>
                <mc:Fallback>
                  <p:oleObj name="Picture" r:id="rId9" imgW="3669840" imgH="5132880" progId="Word.Picture.8">
                    <p:embed/>
                    <p:pic>
                      <p:nvPicPr>
                        <p:cNvPr id="2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2393" y="1875526"/>
                          <a:ext cx="2010264" cy="2019076"/>
                        </a:xfrm>
                        <a:prstGeom prst="rect">
                          <a:avLst/>
                        </a:prstGeom>
                        <a:solidFill>
                          <a:schemeClr val="accent2">
                            <a:lumMod val="50000"/>
                            <a:alpha val="48000"/>
                          </a:schemeClr>
                        </a:solidFill>
                        <a:ln w="9525">
                          <a:solidFill>
                            <a:schemeClr val="bg1">
                              <a:lumMod val="85000"/>
                            </a:schemeClr>
                          </a:solidFill>
                          <a:miter lim="800000"/>
                          <a:headEnd/>
                          <a:tailEnd/>
                        </a:ln>
                      </p:spPr>
                    </p:pic>
                  </p:oleObj>
                </mc:Fallback>
              </mc:AlternateContent>
            </a:graphicData>
          </a:graphic>
        </p:graphicFrame>
        <p:pic>
          <p:nvPicPr>
            <p:cNvPr id="55" name="图片 27">
              <a:extLst>
                <a:ext uri="{FF2B5EF4-FFF2-40B4-BE49-F238E27FC236}">
                  <a16:creationId xmlns:a16="http://schemas.microsoft.com/office/drawing/2014/main" id="{E8A53466-09CB-49CD-A5F0-6B776842A341}"/>
                </a:ext>
              </a:extLst>
            </p:cNvPr>
            <p:cNvPicPr>
              <a:picLocks noChangeAspect="1"/>
            </p:cNvPicPr>
            <p:nvPr/>
          </p:nvPicPr>
          <p:blipFill>
            <a:blip r:embed="rId11"/>
            <a:stretch>
              <a:fillRect/>
            </a:stretch>
          </p:blipFill>
          <p:spPr>
            <a:xfrm>
              <a:off x="5660057" y="3838352"/>
              <a:ext cx="3076994" cy="2007335"/>
            </a:xfrm>
            <a:prstGeom prst="rect">
              <a:avLst/>
            </a:prstGeom>
            <a:ln w="38100" cap="sq">
              <a:solidFill>
                <a:schemeClr val="bg1"/>
              </a:solidFill>
              <a:prstDash val="solid"/>
              <a:miter lim="800000"/>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56" name="上弧形箭头 28">
              <a:extLst>
                <a:ext uri="{FF2B5EF4-FFF2-40B4-BE49-F238E27FC236}">
                  <a16:creationId xmlns:a16="http://schemas.microsoft.com/office/drawing/2014/main" id="{EC97FEA2-7FC0-4921-9296-74F86CF0581F}"/>
                </a:ext>
              </a:extLst>
            </p:cNvPr>
            <p:cNvSpPr/>
            <p:nvPr/>
          </p:nvSpPr>
          <p:spPr>
            <a:xfrm rot="16200000">
              <a:off x="2335295" y="3210623"/>
              <a:ext cx="1532927" cy="314285"/>
            </a:xfrm>
            <a:prstGeom prst="curvedDownArrow">
              <a:avLst/>
            </a:prstGeom>
            <a:solidFill>
              <a:srgbClr val="FF7C8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7" name="上弧形箭头 29">
              <a:extLst>
                <a:ext uri="{FF2B5EF4-FFF2-40B4-BE49-F238E27FC236}">
                  <a16:creationId xmlns:a16="http://schemas.microsoft.com/office/drawing/2014/main" id="{6DE11623-DED9-45B9-9A91-3A8F589CCAE2}"/>
                </a:ext>
              </a:extLst>
            </p:cNvPr>
            <p:cNvSpPr/>
            <p:nvPr/>
          </p:nvSpPr>
          <p:spPr>
            <a:xfrm rot="5023885">
              <a:off x="8256507" y="3368006"/>
              <a:ext cx="1579589" cy="329053"/>
            </a:xfrm>
            <a:prstGeom prst="curvedDownArrow">
              <a:avLst/>
            </a:prstGeom>
            <a:solidFill>
              <a:srgbClr val="FF7C8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上弧形箭头 30">
              <a:extLst>
                <a:ext uri="{FF2B5EF4-FFF2-40B4-BE49-F238E27FC236}">
                  <a16:creationId xmlns:a16="http://schemas.microsoft.com/office/drawing/2014/main" id="{2FFC15CD-1ACE-4963-BBC8-8DC80F4E71B3}"/>
                </a:ext>
              </a:extLst>
            </p:cNvPr>
            <p:cNvSpPr/>
            <p:nvPr/>
          </p:nvSpPr>
          <p:spPr>
            <a:xfrm rot="213388">
              <a:off x="5186078" y="2080160"/>
              <a:ext cx="1366083" cy="400887"/>
            </a:xfrm>
            <a:prstGeom prst="curvedDownArrow">
              <a:avLst/>
            </a:prstGeom>
            <a:solidFill>
              <a:srgbClr val="FF7C8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矩形 31">
              <a:extLst>
                <a:ext uri="{FF2B5EF4-FFF2-40B4-BE49-F238E27FC236}">
                  <a16:creationId xmlns:a16="http://schemas.microsoft.com/office/drawing/2014/main" id="{55008153-43AE-4E97-A09C-0E6914838924}"/>
                </a:ext>
              </a:extLst>
            </p:cNvPr>
            <p:cNvSpPr/>
            <p:nvPr/>
          </p:nvSpPr>
          <p:spPr>
            <a:xfrm>
              <a:off x="8802423" y="3164335"/>
              <a:ext cx="1392455" cy="614948"/>
            </a:xfrm>
            <a:prstGeom prst="rect">
              <a:avLst/>
            </a:prstGeom>
            <a:ln>
              <a:noFill/>
            </a:ln>
          </p:spPr>
          <p:txBody>
            <a:bodyPr wrap="square">
              <a:spAutoFit/>
            </a:bodyPr>
            <a:lstStyle/>
            <a:p>
              <a:pPr algn="ctr">
                <a:spcAft>
                  <a:spcPts val="0"/>
                </a:spcAft>
              </a:pPr>
              <a:r>
                <a:rPr lang="en-US" altLang="zh-CN" b="1" kern="100" dirty="0">
                  <a:solidFill>
                    <a:schemeClr val="bg1"/>
                  </a:solidFill>
                  <a:latin typeface="Arial Narrow" panose="020B0606020202030204" pitchFamily="34" charset="0"/>
                  <a:ea typeface="宋体" panose="02010600030101010101" pitchFamily="2" charset="-122"/>
                  <a:cs typeface="Times New Roman" panose="02020603050405020304" pitchFamily="18" charset="0"/>
                </a:rPr>
                <a:t>Architecture</a:t>
              </a:r>
            </a:p>
            <a:p>
              <a:pPr algn="ctr">
                <a:spcAft>
                  <a:spcPts val="0"/>
                </a:spcAft>
              </a:pPr>
              <a:r>
                <a:rPr lang="en-US" altLang="zh-CN" b="1" kern="100" dirty="0">
                  <a:solidFill>
                    <a:schemeClr val="bg1"/>
                  </a:solidFill>
                  <a:latin typeface="Arial Narrow" panose="020B0606020202030204" pitchFamily="34" charset="0"/>
                  <a:ea typeface="宋体" panose="02010600030101010101" pitchFamily="2" charset="-122"/>
                  <a:cs typeface="Times New Roman" panose="02020603050405020304" pitchFamily="18" charset="0"/>
                </a:rPr>
                <a:t>Implantation </a:t>
              </a:r>
              <a:endParaRPr lang="zh-CN" altLang="en-US" b="1" dirty="0">
                <a:solidFill>
                  <a:schemeClr val="bg1"/>
                </a:solidFill>
              </a:endParaRPr>
            </a:p>
          </p:txBody>
        </p:sp>
        <p:sp>
          <p:nvSpPr>
            <p:cNvPr id="60" name="矩形 32">
              <a:extLst>
                <a:ext uri="{FF2B5EF4-FFF2-40B4-BE49-F238E27FC236}">
                  <a16:creationId xmlns:a16="http://schemas.microsoft.com/office/drawing/2014/main" id="{4F937F06-1210-4C45-8EB0-63C3974742FB}"/>
                </a:ext>
              </a:extLst>
            </p:cNvPr>
            <p:cNvSpPr/>
            <p:nvPr/>
          </p:nvSpPr>
          <p:spPr>
            <a:xfrm>
              <a:off x="2064185" y="3080354"/>
              <a:ext cx="1175734" cy="614948"/>
            </a:xfrm>
            <a:prstGeom prst="rect">
              <a:avLst/>
            </a:prstGeom>
            <a:ln>
              <a:noFill/>
            </a:ln>
          </p:spPr>
          <p:txBody>
            <a:bodyPr wrap="none">
              <a:spAutoFit/>
            </a:bodyPr>
            <a:lstStyle/>
            <a:p>
              <a:pPr algn="r"/>
              <a:r>
                <a:rPr lang="en-US" altLang="zh-CN" b="1" kern="100" dirty="0">
                  <a:solidFill>
                    <a:schemeClr val="bg1"/>
                  </a:solidFill>
                  <a:latin typeface="Arial Narrow" panose="020B0606020202030204" pitchFamily="34" charset="0"/>
                  <a:ea typeface="宋体" panose="02010600030101010101" pitchFamily="2" charset="-122"/>
                  <a:cs typeface="Times New Roman" panose="02020603050405020304" pitchFamily="18" charset="0"/>
                </a:rPr>
                <a:t>Architecture</a:t>
              </a:r>
            </a:p>
            <a:p>
              <a:pPr algn="r"/>
              <a:r>
                <a:rPr lang="en-US" altLang="zh-CN" b="1" kern="100" dirty="0">
                  <a:solidFill>
                    <a:schemeClr val="bg1"/>
                  </a:solidFill>
                  <a:latin typeface="Arial Narrow" panose="020B0606020202030204" pitchFamily="34" charset="0"/>
                  <a:ea typeface="宋体" panose="02010600030101010101" pitchFamily="2" charset="-122"/>
                  <a:cs typeface="Times New Roman" panose="02020603050405020304" pitchFamily="18" charset="0"/>
                </a:rPr>
                <a:t>Recovery</a:t>
              </a:r>
              <a:r>
                <a:rPr lang="zh-CN" altLang="en-US" b="1" kern="100" dirty="0">
                  <a:solidFill>
                    <a:schemeClr val="bg1"/>
                  </a:solidFill>
                  <a:latin typeface="Arial Narrow" panose="020B0606020202030204" pitchFamily="34" charset="0"/>
                  <a:ea typeface="宋体" panose="02010600030101010101" pitchFamily="2" charset="-122"/>
                  <a:cs typeface="Times New Roman" panose="02020603050405020304" pitchFamily="18" charset="0"/>
                </a:rPr>
                <a:t> </a:t>
              </a:r>
              <a:endParaRPr lang="zh-CN" altLang="en-US" b="1" dirty="0">
                <a:solidFill>
                  <a:schemeClr val="bg1"/>
                </a:solidFill>
              </a:endParaRPr>
            </a:p>
          </p:txBody>
        </p:sp>
        <p:sp>
          <p:nvSpPr>
            <p:cNvPr id="61" name="矩形 33">
              <a:extLst>
                <a:ext uri="{FF2B5EF4-FFF2-40B4-BE49-F238E27FC236}">
                  <a16:creationId xmlns:a16="http://schemas.microsoft.com/office/drawing/2014/main" id="{8DAB0E16-3E4D-4A88-8FCF-F2C83300A9E7}"/>
                </a:ext>
              </a:extLst>
            </p:cNvPr>
            <p:cNvSpPr/>
            <p:nvPr/>
          </p:nvSpPr>
          <p:spPr>
            <a:xfrm>
              <a:off x="5062191" y="1254787"/>
              <a:ext cx="1412736" cy="614948"/>
            </a:xfrm>
            <a:prstGeom prst="rect">
              <a:avLst/>
            </a:prstGeom>
            <a:ln>
              <a:noFill/>
            </a:ln>
          </p:spPr>
          <p:txBody>
            <a:bodyPr wrap="none">
              <a:spAutoFit/>
            </a:bodyPr>
            <a:lstStyle/>
            <a:p>
              <a:pPr algn="ctr">
                <a:spcAft>
                  <a:spcPts val="0"/>
                </a:spcAft>
              </a:pPr>
              <a:r>
                <a:rPr lang="en-US" altLang="zh-CN" b="1" kern="100" dirty="0" err="1">
                  <a:latin typeface="Arial Narrow" panose="020B0606020202030204" pitchFamily="34" charset="0"/>
                  <a:ea typeface="宋体" panose="02010600030101010101" pitchFamily="2" charset="-122"/>
                  <a:cs typeface="Times New Roman" panose="02020603050405020304" pitchFamily="18" charset="0"/>
                </a:rPr>
                <a:t>Archit</a:t>
              </a:r>
              <a:r>
                <a:rPr lang="en-US" altLang="zh-CN" b="1" kern="100" dirty="0">
                  <a:latin typeface="Arial Narrow" panose="020B0606020202030204" pitchFamily="34" charset="0"/>
                  <a:ea typeface="宋体" panose="02010600030101010101" pitchFamily="2" charset="-122"/>
                  <a:cs typeface="Times New Roman" panose="02020603050405020304" pitchFamily="18" charset="0"/>
                </a:rPr>
                <a:t> </a:t>
              </a:r>
              <a:r>
                <a:rPr lang="en-US" altLang="zh-CN" b="1" kern="100" dirty="0" err="1">
                  <a:latin typeface="Arial Narrow" panose="020B0606020202030204" pitchFamily="34" charset="0"/>
                  <a:ea typeface="宋体" panose="02010600030101010101" pitchFamily="2" charset="-122"/>
                  <a:cs typeface="Times New Roman" panose="02020603050405020304" pitchFamily="18" charset="0"/>
                </a:rPr>
                <a:t>ecture</a:t>
              </a:r>
              <a:endParaRPr lang="en-US" altLang="zh-CN" b="1" kern="100" dirty="0">
                <a:latin typeface="Arial Narrow" panose="020B0606020202030204" pitchFamily="34" charset="0"/>
                <a:ea typeface="宋体" panose="02010600030101010101" pitchFamily="2" charset="-122"/>
                <a:cs typeface="Times New Roman" panose="02020603050405020304" pitchFamily="18" charset="0"/>
              </a:endParaRPr>
            </a:p>
            <a:p>
              <a:pPr algn="ctr">
                <a:spcAft>
                  <a:spcPts val="0"/>
                </a:spcAft>
              </a:pPr>
              <a:r>
                <a:rPr lang="en-US" altLang="zh-CN" b="1" kern="100" dirty="0">
                  <a:latin typeface="Arial Narrow" panose="020B0606020202030204" pitchFamily="34" charset="0"/>
                  <a:ea typeface="宋体" panose="02010600030101010101" pitchFamily="2" charset="-122"/>
                  <a:cs typeface="Times New Roman" panose="02020603050405020304" pitchFamily="18" charset="0"/>
                </a:rPr>
                <a:t>Transformation</a:t>
              </a:r>
              <a:endParaRPr lang="zh-CN" altLang="zh-CN" b="1" kern="100" dirty="0">
                <a:latin typeface="Arial Narrow" panose="020B0606020202030204" pitchFamily="34" charset="0"/>
                <a:ea typeface="宋体" panose="02010600030101010101" pitchFamily="2" charset="-122"/>
                <a:cs typeface="Times New Roman" panose="02020603050405020304" pitchFamily="18" charset="0"/>
              </a:endParaRPr>
            </a:p>
          </p:txBody>
        </p:sp>
        <p:sp>
          <p:nvSpPr>
            <p:cNvPr id="62" name="上下箭头 34">
              <a:extLst>
                <a:ext uri="{FF2B5EF4-FFF2-40B4-BE49-F238E27FC236}">
                  <a16:creationId xmlns:a16="http://schemas.microsoft.com/office/drawing/2014/main" id="{7F997B1F-A5A0-4CAE-A691-48112F09787A}"/>
                </a:ext>
              </a:extLst>
            </p:cNvPr>
            <p:cNvSpPr/>
            <p:nvPr/>
          </p:nvSpPr>
          <p:spPr>
            <a:xfrm>
              <a:off x="5241561" y="4492780"/>
              <a:ext cx="1167817" cy="213458"/>
            </a:xfrm>
            <a:prstGeom prst="upDownArrow">
              <a:avLst/>
            </a:prstGeom>
            <a:solidFill>
              <a:srgbClr val="FF7C8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585765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768408" y="144844"/>
            <a:ext cx="2233612" cy="2016125"/>
            <a:chOff x="8256588" y="-51516"/>
            <a:chExt cx="2233612" cy="2016125"/>
          </a:xfrm>
        </p:grpSpPr>
        <p:pic>
          <p:nvPicPr>
            <p:cNvPr id="1434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6588" y="-51516"/>
              <a:ext cx="223361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7" name="Rectangle 37"/>
            <p:cNvSpPr>
              <a:spLocks noChangeArrowheads="1"/>
            </p:cNvSpPr>
            <p:nvPr/>
          </p:nvSpPr>
          <p:spPr bwMode="auto">
            <a:xfrm>
              <a:off x="8400256" y="68279"/>
              <a:ext cx="1146792" cy="1092299"/>
            </a:xfrm>
            <a:prstGeom prst="rect">
              <a:avLst/>
            </a:prstGeom>
            <a:noFill/>
            <a:ln w="38100" cap="sq">
              <a:solidFill>
                <a:srgbClr val="808080"/>
              </a:solidFill>
              <a:miter lim="800000"/>
              <a:headEnd type="none" w="sm" len="sm"/>
              <a:tailEnd type="none" w="sm" len="sm"/>
            </a:ln>
            <a:effectLst>
              <a:prstShdw prst="shdw17" dist="17961" dir="2700000">
                <a:srgbClr val="4D4D4D">
                  <a:alpha val="50000"/>
                </a:srgbClr>
              </a:prstShdw>
            </a:effectLst>
            <a:extLst>
              <a:ext uri="{909E8E84-426E-40DD-AFC4-6F175D3DCCD1}">
                <a14:hiddenFill xmlns:a14="http://schemas.microsoft.com/office/drawing/2010/main">
                  <a:solidFill>
                    <a:srgbClr val="6600FF"/>
                  </a:solidFill>
                </a14:hiddenFill>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en-US" altLang="en-US" sz="1800"/>
            </a:p>
          </p:txBody>
        </p:sp>
      </p:grpSp>
      <p:sp>
        <p:nvSpPr>
          <p:cNvPr id="14338" name="灯片编号占位符 5"/>
          <p:cNvSpPr txBox="1">
            <a:spLocks noGrp="1"/>
          </p:cNvSpPr>
          <p:nvPr/>
        </p:nvSpPr>
        <p:spPr bwMode="auto">
          <a:xfrm>
            <a:off x="8077200" y="6237312"/>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ClrTx/>
              <a:buSzTx/>
              <a:buFontTx/>
              <a:buNone/>
            </a:pPr>
            <a:fld id="{B07C0606-773B-4B03-AEE0-308169B97989}" type="slidenum">
              <a:rPr lang="en-US" altLang="zh-CN" sz="1000"/>
              <a:pPr algn="r" eaLnBrk="1" hangingPunct="1">
                <a:spcBef>
                  <a:spcPct val="0"/>
                </a:spcBef>
                <a:buClrTx/>
                <a:buSzTx/>
                <a:buFontTx/>
                <a:buNone/>
              </a:pPr>
              <a:t>12</a:t>
            </a:fld>
            <a:endParaRPr lang="en-US" altLang="zh-CN" sz="1000"/>
          </a:p>
        </p:txBody>
      </p:sp>
      <p:sp>
        <p:nvSpPr>
          <p:cNvPr id="2" name="灯片编号占位符 1"/>
          <p:cNvSpPr>
            <a:spLocks noGrp="1"/>
          </p:cNvSpPr>
          <p:nvPr>
            <p:ph type="sldNum" sz="quarter" idx="12"/>
          </p:nvPr>
        </p:nvSpPr>
        <p:spPr/>
        <p:txBody>
          <a:bodyPr/>
          <a:lstStyle/>
          <a:p>
            <a:pPr>
              <a:defRPr/>
            </a:pPr>
            <a:fld id="{60DB9C6B-BA68-4591-B438-88A337F0407C}" type="slidenum">
              <a:rPr lang="en-US" altLang="zh-CN" smtClean="0"/>
              <a:pPr>
                <a:defRPr/>
              </a:pPr>
              <a:t>12</a:t>
            </a:fld>
            <a:endParaRPr lang="en-US" altLang="zh-CN"/>
          </a:p>
        </p:txBody>
      </p:sp>
      <p:sp>
        <p:nvSpPr>
          <p:cNvPr id="6146" name="Rectangle 2"/>
          <p:cNvSpPr>
            <a:spLocks noGrp="1" noChangeArrowheads="1"/>
          </p:cNvSpPr>
          <p:nvPr>
            <p:ph type="title" idx="4294967295"/>
          </p:nvPr>
        </p:nvSpPr>
        <p:spPr>
          <a:xfrm>
            <a:off x="1968352" y="288013"/>
            <a:ext cx="5505450" cy="1119188"/>
          </a:xfrm>
        </p:spPr>
        <p:txBody>
          <a:bodyPr>
            <a:normAutofit fontScale="90000"/>
          </a:bodyPr>
          <a:lstStyle/>
          <a:p>
            <a:pPr eaLnBrk="1" hangingPunct="1">
              <a:defRPr/>
            </a:pPr>
            <a:r>
              <a:rPr lang="en-US" altLang="zh-CN" spc="-300" dirty="0">
                <a:solidFill>
                  <a:srgbClr val="C00000"/>
                </a:solidFill>
              </a:rPr>
              <a:t>Product Line</a:t>
            </a:r>
            <a:br>
              <a:rPr lang="en-US" altLang="zh-CN" spc="-300" dirty="0">
                <a:solidFill>
                  <a:srgbClr val="C00000"/>
                </a:solidFill>
              </a:rPr>
            </a:br>
            <a:r>
              <a:rPr lang="en-US" altLang="zh-CN" spc="-300" dirty="0">
                <a:solidFill>
                  <a:srgbClr val="C00000"/>
                </a:solidFill>
              </a:rPr>
              <a:t> </a:t>
            </a:r>
            <a:r>
              <a:rPr lang="en-US" altLang="zh-CN" b="1" spc="-150" dirty="0">
                <a:solidFill>
                  <a:srgbClr val="6600FF"/>
                </a:solidFill>
                <a:effectLst>
                  <a:outerShdw blurRad="38100" dist="38100" dir="2700000" algn="tl">
                    <a:srgbClr val="C0C0C0"/>
                  </a:outerShdw>
                </a:effectLst>
                <a:latin typeface="Arial" panose="020B0604020202020204" pitchFamily="34" charset="0"/>
                <a:cs typeface="Arial" panose="020B0604020202020204" pitchFamily="34" charset="0"/>
              </a:rPr>
              <a:t>Organizational Model</a:t>
            </a:r>
          </a:p>
        </p:txBody>
      </p:sp>
      <p:grpSp>
        <p:nvGrpSpPr>
          <p:cNvPr id="14340" name="Group 872"/>
          <p:cNvGrpSpPr>
            <a:grpSpLocks/>
          </p:cNvGrpSpPr>
          <p:nvPr/>
        </p:nvGrpSpPr>
        <p:grpSpPr bwMode="auto">
          <a:xfrm>
            <a:off x="2063750" y="2060576"/>
            <a:ext cx="3816350" cy="3425825"/>
            <a:chOff x="295" y="981"/>
            <a:chExt cx="2404" cy="2158"/>
          </a:xfrm>
        </p:grpSpPr>
        <p:pic>
          <p:nvPicPr>
            <p:cNvPr id="14348"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 y="1323"/>
              <a:ext cx="2404" cy="1816"/>
            </a:xfrm>
            <a:prstGeom prst="rect">
              <a:avLst/>
            </a:prstGeom>
            <a:solidFill>
              <a:srgbClr val="3399FF"/>
            </a:solidFill>
            <a:ln w="9525">
              <a:solidFill>
                <a:srgbClr val="0099FF"/>
              </a:solidFill>
              <a:miter lim="800000"/>
              <a:headEnd/>
              <a:tailEnd/>
            </a:ln>
          </p:spPr>
        </p:pic>
        <p:sp>
          <p:nvSpPr>
            <p:cNvPr id="14349" name="Rectangle 44"/>
            <p:cNvSpPr>
              <a:spLocks noChangeArrowheads="1"/>
            </p:cNvSpPr>
            <p:nvPr/>
          </p:nvSpPr>
          <p:spPr bwMode="auto">
            <a:xfrm>
              <a:off x="295" y="981"/>
              <a:ext cx="2403" cy="306"/>
            </a:xfrm>
            <a:prstGeom prst="rect">
              <a:avLst/>
            </a:prstGeom>
            <a:solidFill>
              <a:srgbClr val="3399FF"/>
            </a:solidFill>
            <a:ln w="9525">
              <a:solidFill>
                <a:srgbClr val="0099FF"/>
              </a:solidFill>
              <a:miter lim="800000"/>
              <a:headEnd/>
              <a:tailEnd/>
            </a:ln>
            <a:effectLst>
              <a:prstShdw prst="shdw17" dist="17961" dir="13500000">
                <a:srgbClr val="005C99"/>
              </a:prstShdw>
            </a:effec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lang="en-US" altLang="zh-CN" sz="1600" b="1">
                  <a:solidFill>
                    <a:srgbClr val="FEEC94"/>
                  </a:solidFill>
                  <a:latin typeface="Times New Roman" panose="02020603050405020304" pitchFamily="18" charset="0"/>
                </a:rPr>
                <a:t>Software Product Line</a:t>
              </a:r>
            </a:p>
          </p:txBody>
        </p:sp>
      </p:grpSp>
      <p:pic>
        <p:nvPicPr>
          <p:cNvPr id="14342" name="Picture 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6363" y="2825751"/>
            <a:ext cx="3816350" cy="2187575"/>
          </a:xfrm>
          <a:prstGeom prst="rect">
            <a:avLst/>
          </a:prstGeom>
          <a:solidFill>
            <a:srgbClr val="EAEAEA"/>
          </a:solidFill>
          <a:ln w="28575">
            <a:solidFill>
              <a:srgbClr val="EF1903"/>
            </a:solidFill>
            <a:miter lim="800000"/>
            <a:headEnd/>
            <a:tailEnd/>
          </a:ln>
        </p:spPr>
      </p:pic>
      <p:sp>
        <p:nvSpPr>
          <p:cNvPr id="14343" name="Rectangle 44"/>
          <p:cNvSpPr>
            <a:spLocks noChangeArrowheads="1"/>
          </p:cNvSpPr>
          <p:nvPr/>
        </p:nvSpPr>
        <p:spPr bwMode="auto">
          <a:xfrm>
            <a:off x="6456363" y="2349501"/>
            <a:ext cx="3814762" cy="423863"/>
          </a:xfrm>
          <a:prstGeom prst="rect">
            <a:avLst/>
          </a:prstGeom>
          <a:solidFill>
            <a:srgbClr val="9966FF"/>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lang="en-US" altLang="zh-CN" sz="1600" b="1" dirty="0">
                <a:solidFill>
                  <a:schemeClr val="bg1"/>
                </a:solidFill>
                <a:latin typeface="Arial" panose="020B0604020202020204" pitchFamily="34" charset="0"/>
                <a:cs typeface="Arial" panose="020B0604020202020204" pitchFamily="34" charset="0"/>
              </a:rPr>
              <a:t>Organizational Model</a:t>
            </a:r>
          </a:p>
        </p:txBody>
      </p:sp>
      <p:sp>
        <p:nvSpPr>
          <p:cNvPr id="14344" name="AutoShape 51"/>
          <p:cNvSpPr>
            <a:spLocks noChangeArrowheads="1"/>
          </p:cNvSpPr>
          <p:nvPr/>
        </p:nvSpPr>
        <p:spPr bwMode="auto">
          <a:xfrm>
            <a:off x="5951538" y="3644900"/>
            <a:ext cx="431800" cy="287338"/>
          </a:xfrm>
          <a:prstGeom prst="leftArrow">
            <a:avLst>
              <a:gd name="adj1" fmla="val 50000"/>
              <a:gd name="adj2" fmla="val 37569"/>
            </a:avLst>
          </a:prstGeom>
          <a:solidFill>
            <a:srgbClr val="B2B2B2"/>
          </a:solidFill>
          <a:ln w="12700" cap="sq">
            <a:solidFill>
              <a:srgbClr val="000000"/>
            </a:solidFill>
            <a:miter lim="800000"/>
            <a:headEnd type="none" w="sm" len="sm"/>
            <a:tailEnd type="none" w="sm" len="sm"/>
          </a:ln>
          <a:effectLst>
            <a:prstShdw prst="shdw17" dist="17961" dir="2700000">
              <a:srgbClr val="000000">
                <a:alpha val="50000"/>
              </a:srgbClr>
            </a:prstShdw>
          </a:effec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en-US" altLang="en-US" sz="1800"/>
          </a:p>
        </p:txBody>
      </p:sp>
      <p:sp>
        <p:nvSpPr>
          <p:cNvPr id="14345" name="Rectangle 44"/>
          <p:cNvSpPr>
            <a:spLocks noChangeArrowheads="1"/>
          </p:cNvSpPr>
          <p:nvPr/>
        </p:nvSpPr>
        <p:spPr bwMode="auto">
          <a:xfrm>
            <a:off x="6717786" y="5237174"/>
            <a:ext cx="3254552" cy="776288"/>
          </a:xfrm>
          <a:prstGeom prst="rect">
            <a:avLst/>
          </a:prstGeom>
          <a:solidFill>
            <a:srgbClr val="9966FF"/>
          </a:solidFill>
          <a:ln>
            <a:noFill/>
          </a:ln>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lang="en-US" altLang="zh-CN" sz="1600" b="1" dirty="0">
                <a:solidFill>
                  <a:schemeClr val="bg1"/>
                </a:solidFill>
                <a:latin typeface="Times New Roman" panose="02020603050405020304" pitchFamily="18" charset="0"/>
              </a:rPr>
              <a:t>An Architecture-Based Model </a:t>
            </a:r>
          </a:p>
          <a:p>
            <a:pPr algn="ctr">
              <a:spcBef>
                <a:spcPct val="0"/>
              </a:spcBef>
              <a:buClrTx/>
              <a:buSzTx/>
              <a:buFontTx/>
              <a:buNone/>
            </a:pPr>
            <a:r>
              <a:rPr lang="en-US" altLang="zh-CN" sz="1600" b="1" dirty="0">
                <a:solidFill>
                  <a:schemeClr val="bg1"/>
                </a:solidFill>
                <a:latin typeface="Times New Roman" panose="02020603050405020304" pitchFamily="18" charset="0"/>
              </a:rPr>
              <a:t>for resources management</a:t>
            </a:r>
          </a:p>
        </p:txBody>
      </p:sp>
      <p:sp>
        <p:nvSpPr>
          <p:cNvPr id="3" name="文本框 2"/>
          <p:cNvSpPr txBox="1"/>
          <p:nvPr/>
        </p:nvSpPr>
        <p:spPr>
          <a:xfrm>
            <a:off x="1991544" y="1484784"/>
            <a:ext cx="6707704" cy="400110"/>
          </a:xfrm>
          <a:prstGeom prst="rect">
            <a:avLst/>
          </a:prstGeom>
          <a:noFill/>
        </p:spPr>
        <p:txBody>
          <a:bodyPr wrap="square" rtlCol="0">
            <a:spAutoFit/>
          </a:bodyPr>
          <a:lstStyle/>
          <a:p>
            <a:r>
              <a:rPr lang="en-US" sz="2000" b="1" dirty="0">
                <a:latin typeface="Arial Narrow" panose="020B0606020202030204" pitchFamily="34" charset="0"/>
              </a:rPr>
              <a:t>About how software resources are organized for reused</a:t>
            </a:r>
            <a:r>
              <a:rPr lang="en-US" sz="2000" i="1" dirty="0">
                <a:latin typeface="Arial Narrow" panose="020B0606020202030204" pitchFamily="34" charset="0"/>
              </a:rPr>
              <a:t>.</a:t>
            </a:r>
          </a:p>
        </p:txBody>
      </p:sp>
    </p:spTree>
    <p:extLst>
      <p:ext uri="{BB962C8B-B14F-4D97-AF65-F5344CB8AC3E}">
        <p14:creationId xmlns:p14="http://schemas.microsoft.com/office/powerpoint/2010/main" val="346910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txBox="1">
            <a:spLocks noGrp="1"/>
          </p:cNvSpPr>
          <p:nvPr/>
        </p:nvSpPr>
        <p:spPr bwMode="auto">
          <a:xfrm>
            <a:off x="8077200" y="6237312"/>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ClrTx/>
              <a:buSzTx/>
              <a:buFontTx/>
              <a:buNone/>
            </a:pPr>
            <a:fld id="{B07C0606-773B-4B03-AEE0-308169B97989}" type="slidenum">
              <a:rPr lang="en-US" altLang="zh-CN" sz="1000"/>
              <a:pPr algn="r" eaLnBrk="1" hangingPunct="1">
                <a:spcBef>
                  <a:spcPct val="0"/>
                </a:spcBef>
                <a:buClrTx/>
                <a:buSzTx/>
                <a:buFontTx/>
                <a:buNone/>
              </a:pPr>
              <a:t>13</a:t>
            </a:fld>
            <a:endParaRPr lang="en-US" altLang="zh-CN" sz="1000"/>
          </a:p>
        </p:txBody>
      </p:sp>
      <p:sp>
        <p:nvSpPr>
          <p:cNvPr id="2" name="灯片编号占位符 1"/>
          <p:cNvSpPr>
            <a:spLocks noGrp="1"/>
          </p:cNvSpPr>
          <p:nvPr>
            <p:ph type="sldNum" sz="quarter" idx="12"/>
          </p:nvPr>
        </p:nvSpPr>
        <p:spPr/>
        <p:txBody>
          <a:bodyPr/>
          <a:lstStyle/>
          <a:p>
            <a:pPr>
              <a:defRPr/>
            </a:pPr>
            <a:fld id="{60DB9C6B-BA68-4591-B438-88A337F0407C}" type="slidenum">
              <a:rPr lang="en-US" altLang="zh-CN" smtClean="0"/>
              <a:pPr>
                <a:defRPr/>
              </a:pPr>
              <a:t>13</a:t>
            </a:fld>
            <a:endParaRPr lang="en-US" altLang="zh-CN"/>
          </a:p>
        </p:txBody>
      </p:sp>
      <p:sp>
        <p:nvSpPr>
          <p:cNvPr id="6146" name="Rectangle 2"/>
          <p:cNvSpPr>
            <a:spLocks noGrp="1" noChangeArrowheads="1"/>
          </p:cNvSpPr>
          <p:nvPr>
            <p:ph type="title" idx="4294967295"/>
          </p:nvPr>
        </p:nvSpPr>
        <p:spPr>
          <a:xfrm>
            <a:off x="2185471" y="384617"/>
            <a:ext cx="5556250" cy="1090613"/>
          </a:xfrm>
        </p:spPr>
        <p:txBody>
          <a:bodyPr>
            <a:normAutofit fontScale="90000"/>
          </a:bodyPr>
          <a:lstStyle/>
          <a:p>
            <a:pPr>
              <a:defRPr/>
            </a:pPr>
            <a:r>
              <a:rPr lang="en-US" altLang="zh-CN" dirty="0">
                <a:solidFill>
                  <a:srgbClr val="C00000"/>
                </a:solidFill>
                <a:latin typeface="Arial" panose="020B0604020202020204" pitchFamily="34" charset="0"/>
                <a:cs typeface="Arial" panose="020B0604020202020204" pitchFamily="34" charset="0"/>
              </a:rPr>
              <a:t>Product Line </a:t>
            </a:r>
            <a:br>
              <a:rPr lang="en-US" altLang="zh-CN" spc="-300" dirty="0">
                <a:latin typeface="Arial" panose="020B0604020202020204" pitchFamily="34" charset="0"/>
                <a:cs typeface="Arial" panose="020B0604020202020204" pitchFamily="34" charset="0"/>
              </a:rPr>
            </a:br>
            <a:r>
              <a:rPr lang="en-US" altLang="zh-CN" b="1" spc="-150" dirty="0">
                <a:solidFill>
                  <a:srgbClr val="6600FF"/>
                </a:solidFill>
                <a:effectLst>
                  <a:outerShdw blurRad="38100" dist="38100" dir="2700000" algn="tl">
                    <a:srgbClr val="C0C0C0"/>
                  </a:outerShdw>
                </a:effectLst>
                <a:latin typeface="Arial" panose="020B0604020202020204" pitchFamily="34" charset="0"/>
                <a:cs typeface="Arial" panose="020B0604020202020204" pitchFamily="34" charset="0"/>
              </a:rPr>
              <a:t>Operational Model</a:t>
            </a:r>
          </a:p>
        </p:txBody>
      </p:sp>
      <p:pic>
        <p:nvPicPr>
          <p:cNvPr id="14348" name="Picture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356" y="3083946"/>
            <a:ext cx="3816350" cy="2882900"/>
          </a:xfrm>
          <a:prstGeom prst="rect">
            <a:avLst/>
          </a:prstGeom>
          <a:solidFill>
            <a:srgbClr val="3399FF"/>
          </a:solidFill>
          <a:ln w="9525">
            <a:solidFill>
              <a:srgbClr val="0099FF"/>
            </a:solidFill>
            <a:miter lim="800000"/>
            <a:headEnd/>
            <a:tailEnd/>
          </a:ln>
        </p:spPr>
      </p:pic>
      <p:sp>
        <p:nvSpPr>
          <p:cNvPr id="14349" name="Rectangle 44"/>
          <p:cNvSpPr>
            <a:spLocks noChangeArrowheads="1"/>
          </p:cNvSpPr>
          <p:nvPr/>
        </p:nvSpPr>
        <p:spPr bwMode="auto">
          <a:xfrm>
            <a:off x="2054357" y="2541022"/>
            <a:ext cx="3814763" cy="485775"/>
          </a:xfrm>
          <a:prstGeom prst="rect">
            <a:avLst/>
          </a:prstGeom>
          <a:solidFill>
            <a:srgbClr val="3399FF"/>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lang="en-US" altLang="zh-CN" sz="2000" b="1" dirty="0">
                <a:solidFill>
                  <a:srgbClr val="FEEC94"/>
                </a:solidFill>
                <a:latin typeface="Arial" panose="020B0604020202020204" pitchFamily="34" charset="0"/>
                <a:cs typeface="Arial" panose="020B0604020202020204" pitchFamily="34" charset="0"/>
              </a:rPr>
              <a:t>Software Product Line</a:t>
            </a:r>
          </a:p>
        </p:txBody>
      </p:sp>
      <p:grpSp>
        <p:nvGrpSpPr>
          <p:cNvPr id="14341" name="Group 874"/>
          <p:cNvGrpSpPr>
            <a:grpSpLocks/>
          </p:cNvGrpSpPr>
          <p:nvPr/>
        </p:nvGrpSpPr>
        <p:grpSpPr bwMode="auto">
          <a:xfrm>
            <a:off x="9671873" y="148085"/>
            <a:ext cx="2233612" cy="2016125"/>
            <a:chOff x="4332" y="119"/>
            <a:chExt cx="1180" cy="1089"/>
          </a:xfrm>
          <a:noFill/>
        </p:grpSpPr>
        <p:pic>
          <p:nvPicPr>
            <p:cNvPr id="1434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 y="119"/>
              <a:ext cx="1180" cy="1089"/>
            </a:xfrm>
            <a:prstGeom prst="rect">
              <a:avLst/>
            </a:prstGeom>
            <a:grpFill/>
            <a:ln w="9525">
              <a:solidFill>
                <a:srgbClr val="C00000"/>
              </a:solidFill>
              <a:miter lim="800000"/>
              <a:headEnd/>
              <a:tailEnd/>
            </a:ln>
          </p:spPr>
        </p:pic>
        <p:sp>
          <p:nvSpPr>
            <p:cNvPr id="14347" name="Rectangle 37"/>
            <p:cNvSpPr>
              <a:spLocks noChangeArrowheads="1"/>
            </p:cNvSpPr>
            <p:nvPr/>
          </p:nvSpPr>
          <p:spPr bwMode="auto">
            <a:xfrm>
              <a:off x="4605" y="599"/>
              <a:ext cx="635" cy="590"/>
            </a:xfrm>
            <a:prstGeom prst="rect">
              <a:avLst/>
            </a:prstGeom>
            <a:grpFill/>
            <a:ln w="76200" cap="sq">
              <a:solidFill>
                <a:schemeClr val="bg1">
                  <a:lumMod val="65000"/>
                </a:schemeClr>
              </a:solidFill>
              <a:miter lim="800000"/>
              <a:headEnd type="none" w="sm" len="sm"/>
              <a:tailEnd type="none" w="sm" len="sm"/>
            </a:ln>
            <a:effectLst>
              <a:prstShdw prst="shdw17" dist="17961" dir="2700000">
                <a:srgbClr val="4D4D4D">
                  <a:alpha val="50000"/>
                </a:srgbClr>
              </a:prstShdw>
            </a:effec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en-US" altLang="en-US" sz="1800"/>
            </a:p>
          </p:txBody>
        </p:sp>
      </p:grpSp>
      <p:sp>
        <p:nvSpPr>
          <p:cNvPr id="14344" name="AutoShape 51"/>
          <p:cNvSpPr>
            <a:spLocks noChangeArrowheads="1"/>
          </p:cNvSpPr>
          <p:nvPr/>
        </p:nvSpPr>
        <p:spPr bwMode="auto">
          <a:xfrm>
            <a:off x="5951538" y="4077221"/>
            <a:ext cx="431800" cy="287338"/>
          </a:xfrm>
          <a:prstGeom prst="leftArrow">
            <a:avLst>
              <a:gd name="adj1" fmla="val 50000"/>
              <a:gd name="adj2" fmla="val 37569"/>
            </a:avLst>
          </a:prstGeom>
          <a:solidFill>
            <a:srgbClr val="B2B2B2"/>
          </a:solidFill>
          <a:ln w="12700" cap="sq">
            <a:solidFill>
              <a:srgbClr val="000000"/>
            </a:solidFill>
            <a:miter lim="800000"/>
            <a:headEnd type="none" w="sm" len="sm"/>
            <a:tailEnd type="none" w="sm" len="sm"/>
          </a:ln>
          <a:effectLst>
            <a:prstShdw prst="shdw17" dist="17961" dir="2700000">
              <a:srgbClr val="000000">
                <a:alpha val="50000"/>
              </a:srgbClr>
            </a:prstShdw>
          </a:effec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en-US" altLang="en-US" sz="1800"/>
          </a:p>
        </p:txBody>
      </p:sp>
      <p:sp>
        <p:nvSpPr>
          <p:cNvPr id="3" name="文本框 2"/>
          <p:cNvSpPr txBox="1"/>
          <p:nvPr/>
        </p:nvSpPr>
        <p:spPr>
          <a:xfrm>
            <a:off x="2063750" y="1547237"/>
            <a:ext cx="6707704" cy="707886"/>
          </a:xfrm>
          <a:prstGeom prst="rect">
            <a:avLst/>
          </a:prstGeom>
          <a:noFill/>
        </p:spPr>
        <p:txBody>
          <a:bodyPr wrap="square" rtlCol="0">
            <a:spAutoFit/>
          </a:bodyPr>
          <a:lstStyle/>
          <a:p>
            <a:r>
              <a:rPr lang="en-US" altLang="zh-CN" sz="2000" b="1" i="1" u="sng" dirty="0">
                <a:latin typeface="Arial Narrow" panose="020B0606020202030204" pitchFamily="34" charset="0"/>
              </a:rPr>
              <a:t>Operational Model</a:t>
            </a:r>
            <a:r>
              <a:rPr lang="en-US" altLang="zh-CN" sz="2000" b="1" i="1" dirty="0">
                <a:latin typeface="Arial Narrow" panose="020B0606020202030204" pitchFamily="34" charset="0"/>
              </a:rPr>
              <a:t>:  </a:t>
            </a:r>
            <a:r>
              <a:rPr lang="en-US" altLang="zh-CN" sz="2000" b="1" dirty="0">
                <a:latin typeface="Arial Narrow" panose="020B0606020202030204" pitchFamily="34" charset="0"/>
              </a:rPr>
              <a:t>The activities of software development</a:t>
            </a:r>
          </a:p>
          <a:p>
            <a:r>
              <a:rPr lang="en-US" altLang="zh-CN" sz="2000" b="1" dirty="0">
                <a:latin typeface="Arial Narrow" panose="020B0606020202030204" pitchFamily="34" charset="0"/>
              </a:rPr>
              <a:t> with reuse and for reuse.</a:t>
            </a:r>
            <a:endParaRPr lang="en-US" sz="2000" i="1" dirty="0">
              <a:latin typeface="Arial Narrow" panose="020B0606020202030204" pitchFamily="34" charset="0"/>
            </a:endParaRPr>
          </a:p>
        </p:txBody>
      </p:sp>
      <p:pic>
        <p:nvPicPr>
          <p:cNvPr id="5" name="图片 4"/>
          <p:cNvPicPr>
            <a:picLocks noChangeAspect="1"/>
          </p:cNvPicPr>
          <p:nvPr/>
        </p:nvPicPr>
        <p:blipFill>
          <a:blip r:embed="rId4"/>
          <a:stretch>
            <a:fillRect/>
          </a:stretch>
        </p:blipFill>
        <p:spPr>
          <a:xfrm>
            <a:off x="6489703" y="3050679"/>
            <a:ext cx="3664497" cy="2796034"/>
          </a:xfrm>
          <a:prstGeom prst="rect">
            <a:avLst/>
          </a:prstGeom>
        </p:spPr>
      </p:pic>
      <p:sp>
        <p:nvSpPr>
          <p:cNvPr id="19" name="Rectangle 44"/>
          <p:cNvSpPr>
            <a:spLocks noChangeArrowheads="1"/>
          </p:cNvSpPr>
          <p:nvPr/>
        </p:nvSpPr>
        <p:spPr bwMode="auto">
          <a:xfrm>
            <a:off x="6489702" y="2554809"/>
            <a:ext cx="3664498" cy="423863"/>
          </a:xfrm>
          <a:prstGeom prst="rect">
            <a:avLst/>
          </a:prstGeom>
          <a:solidFill>
            <a:srgbClr val="FF000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lang="en-US" altLang="zh-CN" sz="1600" b="1" dirty="0">
                <a:solidFill>
                  <a:schemeClr val="bg1"/>
                </a:solidFill>
                <a:latin typeface="Arial" panose="020B0604020202020204" pitchFamily="34" charset="0"/>
                <a:cs typeface="Arial" panose="020B0604020202020204" pitchFamily="34" charset="0"/>
              </a:rPr>
              <a:t>Operational Model</a:t>
            </a:r>
          </a:p>
        </p:txBody>
      </p:sp>
    </p:spTree>
    <p:extLst>
      <p:ext uri="{BB962C8B-B14F-4D97-AF65-F5344CB8AC3E}">
        <p14:creationId xmlns:p14="http://schemas.microsoft.com/office/powerpoint/2010/main" val="2206160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txBox="1">
            <a:spLocks noGrp="1"/>
          </p:cNvSpPr>
          <p:nvPr/>
        </p:nvSpPr>
        <p:spPr bwMode="auto">
          <a:xfrm>
            <a:off x="8077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ClrTx/>
              <a:buSzTx/>
              <a:buFontTx/>
              <a:buNone/>
            </a:pPr>
            <a:fld id="{DEF1E5CB-957D-4A90-8A6D-C1BC2121C2C5}" type="slidenum">
              <a:rPr lang="en-US" altLang="zh-CN" sz="1000"/>
              <a:pPr algn="r" eaLnBrk="1" hangingPunct="1">
                <a:spcBef>
                  <a:spcPct val="0"/>
                </a:spcBef>
                <a:buClrTx/>
                <a:buSzTx/>
                <a:buFontTx/>
                <a:buNone/>
              </a:pPr>
              <a:t>14</a:t>
            </a:fld>
            <a:endParaRPr lang="en-US" altLang="zh-CN" sz="1000"/>
          </a:p>
        </p:txBody>
      </p:sp>
      <p:sp>
        <p:nvSpPr>
          <p:cNvPr id="2" name="灯片编号占位符 1"/>
          <p:cNvSpPr>
            <a:spLocks noGrp="1"/>
          </p:cNvSpPr>
          <p:nvPr>
            <p:ph type="sldNum" sz="quarter" idx="12"/>
          </p:nvPr>
        </p:nvSpPr>
        <p:spPr/>
        <p:txBody>
          <a:bodyPr/>
          <a:lstStyle/>
          <a:p>
            <a:pPr>
              <a:defRPr/>
            </a:pPr>
            <a:fld id="{60DB9C6B-BA68-4591-B438-88A337F0407C}" type="slidenum">
              <a:rPr lang="en-US" altLang="zh-CN" smtClean="0"/>
              <a:pPr>
                <a:defRPr/>
              </a:pPr>
              <a:t>14</a:t>
            </a:fld>
            <a:endParaRPr lang="en-US" altLang="zh-CN"/>
          </a:p>
        </p:txBody>
      </p:sp>
      <p:sp>
        <p:nvSpPr>
          <p:cNvPr id="6146" name="Rectangle 2"/>
          <p:cNvSpPr>
            <a:spLocks noGrp="1" noChangeArrowheads="1"/>
          </p:cNvSpPr>
          <p:nvPr>
            <p:ph type="title" idx="4294967295"/>
          </p:nvPr>
        </p:nvSpPr>
        <p:spPr>
          <a:xfrm>
            <a:off x="3962400" y="292100"/>
            <a:ext cx="8229600" cy="1139825"/>
          </a:xfrm>
        </p:spPr>
        <p:txBody>
          <a:bodyPr/>
          <a:lstStyle/>
          <a:p>
            <a:pPr eaLnBrk="1" hangingPunct="1">
              <a:defRPr/>
            </a:pPr>
            <a:r>
              <a:rPr lang="en-US" altLang="zh-CN" spc="-300" dirty="0">
                <a:solidFill>
                  <a:srgbClr val="C00000"/>
                </a:solidFill>
              </a:rPr>
              <a:t>Product Line  </a:t>
            </a:r>
            <a:r>
              <a:rPr lang="en-US" altLang="zh-CN" b="1" spc="-150" dirty="0">
                <a:solidFill>
                  <a:srgbClr val="6600FF"/>
                </a:solidFill>
                <a:effectLst>
                  <a:outerShdw blurRad="38100" dist="38100" dir="2700000" algn="tl">
                    <a:srgbClr val="C0C0C0"/>
                  </a:outerShdw>
                </a:effectLst>
                <a:latin typeface="Arial Narrow" pitchFamily="34" charset="0"/>
              </a:rPr>
              <a:t>User Interface</a:t>
            </a:r>
            <a:br>
              <a:rPr lang="en-US" altLang="zh-CN" b="1" spc="-150" dirty="0">
                <a:solidFill>
                  <a:srgbClr val="6600FF"/>
                </a:solidFill>
                <a:effectLst>
                  <a:outerShdw blurRad="38100" dist="38100" dir="2700000" algn="tl">
                    <a:srgbClr val="C0C0C0"/>
                  </a:outerShdw>
                </a:effectLst>
                <a:latin typeface="Arial Narrow" pitchFamily="34" charset="0"/>
              </a:rPr>
            </a:br>
            <a:r>
              <a:rPr lang="en-US" altLang="zh-CN" sz="2000" b="1" i="1" dirty="0">
                <a:solidFill>
                  <a:schemeClr val="tx1"/>
                </a:solidFill>
                <a:effectLst>
                  <a:outerShdw blurRad="38100" dist="38100" dir="2700000" algn="tl">
                    <a:srgbClr val="C0C0C0"/>
                  </a:outerShdw>
                </a:effectLst>
                <a:latin typeface="Arial Narrow" panose="020B0606020202030204" pitchFamily="34" charset="0"/>
              </a:rPr>
              <a:t>A prescribed way of software development.</a:t>
            </a:r>
            <a:endParaRPr lang="en-US" altLang="zh-CN" sz="2800" b="1" i="1" dirty="0">
              <a:solidFill>
                <a:schemeClr val="tx1"/>
              </a:solidFill>
              <a:effectLst>
                <a:outerShdw blurRad="38100" dist="38100" dir="2700000" algn="tl">
                  <a:srgbClr val="C0C0C0"/>
                </a:outerShdw>
              </a:effectLst>
              <a:latin typeface="Arial Narrow" panose="020B0606020202030204" pitchFamily="34" charset="0"/>
            </a:endParaRPr>
          </a:p>
        </p:txBody>
      </p:sp>
      <p:grpSp>
        <p:nvGrpSpPr>
          <p:cNvPr id="9" name="组合 8"/>
          <p:cNvGrpSpPr/>
          <p:nvPr/>
        </p:nvGrpSpPr>
        <p:grpSpPr>
          <a:xfrm>
            <a:off x="2041227" y="1683986"/>
            <a:ext cx="2584591" cy="2251579"/>
            <a:chOff x="827583" y="1628774"/>
            <a:chExt cx="3618576" cy="2791629"/>
          </a:xfrm>
        </p:grpSpPr>
        <p:pic>
          <p:nvPicPr>
            <p:cNvPr id="15364" name="Picture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71674"/>
              <a:ext cx="3618575" cy="2448729"/>
            </a:xfrm>
            <a:prstGeom prst="rect">
              <a:avLst/>
            </a:prstGeom>
            <a:solidFill>
              <a:srgbClr val="3399FF"/>
            </a:solidFill>
            <a:ln w="9525">
              <a:solidFill>
                <a:srgbClr val="0099FF"/>
              </a:solidFill>
              <a:miter lim="800000"/>
              <a:headEnd/>
              <a:tailEnd/>
            </a:ln>
          </p:spPr>
        </p:pic>
        <p:sp>
          <p:nvSpPr>
            <p:cNvPr id="15365" name="Rectangle 44"/>
            <p:cNvSpPr>
              <a:spLocks noChangeArrowheads="1"/>
            </p:cNvSpPr>
            <p:nvPr/>
          </p:nvSpPr>
          <p:spPr bwMode="auto">
            <a:xfrm>
              <a:off x="827583" y="1628774"/>
              <a:ext cx="3618575" cy="342899"/>
            </a:xfrm>
            <a:prstGeom prst="rect">
              <a:avLst/>
            </a:prstGeom>
            <a:solidFill>
              <a:srgbClr val="B2B2B2"/>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lang="en-US" altLang="zh-CN" sz="1600" b="1">
                  <a:solidFill>
                    <a:srgbClr val="FEEC94"/>
                  </a:solidFill>
                  <a:latin typeface="Times New Roman" panose="02020603050405020304" pitchFamily="18" charset="0"/>
                </a:rPr>
                <a:t>Software Product Line</a:t>
              </a:r>
            </a:p>
          </p:txBody>
        </p:sp>
      </p:grpSp>
      <p:grpSp>
        <p:nvGrpSpPr>
          <p:cNvPr id="4" name="组合 3"/>
          <p:cNvGrpSpPr/>
          <p:nvPr/>
        </p:nvGrpSpPr>
        <p:grpSpPr>
          <a:xfrm>
            <a:off x="8184232" y="260748"/>
            <a:ext cx="2233612" cy="2016125"/>
            <a:chOff x="6732588" y="188913"/>
            <a:chExt cx="2233612" cy="2016125"/>
          </a:xfrm>
        </p:grpSpPr>
        <p:pic>
          <p:nvPicPr>
            <p:cNvPr id="1536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188913"/>
              <a:ext cx="223361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Rectangle 9"/>
            <p:cNvSpPr>
              <a:spLocks noChangeArrowheads="1"/>
            </p:cNvSpPr>
            <p:nvPr/>
          </p:nvSpPr>
          <p:spPr bwMode="auto">
            <a:xfrm>
              <a:off x="7740650" y="260350"/>
              <a:ext cx="1152525" cy="1092200"/>
            </a:xfrm>
            <a:prstGeom prst="rect">
              <a:avLst/>
            </a:prstGeom>
            <a:noFill/>
            <a:ln w="38100" cap="sq">
              <a:solidFill>
                <a:srgbClr val="808080"/>
              </a:solidFill>
              <a:miter lim="800000"/>
              <a:headEnd type="none" w="sm" len="sm"/>
              <a:tailEnd type="none" w="sm" len="sm"/>
            </a:ln>
            <a:effectLst>
              <a:prstShdw prst="shdw17" dist="17961" dir="2700000">
                <a:srgbClr val="4D4D4D">
                  <a:alpha val="50000"/>
                </a:srgbClr>
              </a:prstShdw>
            </a:effectLst>
            <a:extLst>
              <a:ext uri="{909E8E84-426E-40DD-AFC4-6F175D3DCCD1}">
                <a14:hiddenFill xmlns:a14="http://schemas.microsoft.com/office/drawing/2010/main">
                  <a:solidFill>
                    <a:srgbClr val="6600FF"/>
                  </a:solidFill>
                </a14:hiddenFill>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en-US" altLang="en-US" sz="1800"/>
            </a:p>
          </p:txBody>
        </p:sp>
      </p:grpSp>
      <p:grpSp>
        <p:nvGrpSpPr>
          <p:cNvPr id="12" name="组合 11"/>
          <p:cNvGrpSpPr/>
          <p:nvPr/>
        </p:nvGrpSpPr>
        <p:grpSpPr>
          <a:xfrm>
            <a:off x="5129898" y="2432287"/>
            <a:ext cx="5287946" cy="3948306"/>
            <a:chOff x="4644008" y="3115887"/>
            <a:chExt cx="4249836" cy="3264706"/>
          </a:xfrm>
        </p:grpSpPr>
        <p:grpSp>
          <p:nvGrpSpPr>
            <p:cNvPr id="44" name="Group 4"/>
            <p:cNvGrpSpPr>
              <a:grpSpLocks/>
            </p:cNvGrpSpPr>
            <p:nvPr/>
          </p:nvGrpSpPr>
          <p:grpSpPr bwMode="auto">
            <a:xfrm>
              <a:off x="5137631" y="3115887"/>
              <a:ext cx="2764318" cy="2015486"/>
              <a:chOff x="249" y="981"/>
              <a:chExt cx="4257" cy="2864"/>
            </a:xfrm>
            <a:scene3d>
              <a:camera prst="isometricOffAxis2Left"/>
              <a:lightRig rig="balanced" dir="t">
                <a:rot lat="0" lon="0" rev="8700000"/>
              </a:lightRig>
            </a:scene3d>
          </p:grpSpPr>
          <p:pic>
            <p:nvPicPr>
              <p:cNvPr id="4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946" y="284"/>
                <a:ext cx="2864" cy="4257"/>
              </a:xfrm>
              <a:prstGeom prst="rect">
                <a:avLst/>
              </a:prstGeom>
              <a:noFill/>
              <a:ln w="38100">
                <a:no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rgbClr val="FFFFFF"/>
                    </a:solidFill>
                  </a14:hiddenFill>
                </a:ext>
              </a:extLst>
            </p:spPr>
          </p:pic>
          <p:pic>
            <p:nvPicPr>
              <p:cNvPr id="4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 y="1389"/>
                <a:ext cx="794" cy="810"/>
              </a:xfrm>
              <a:prstGeom prst="rect">
                <a:avLst/>
              </a:prstGeom>
              <a:noFill/>
              <a:ln w="9525">
                <a:no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rgbClr val="FFFFFF"/>
                    </a:solidFill>
                  </a14:hiddenFill>
                </a:ext>
              </a:extLst>
            </p:spPr>
          </p:pic>
          <p:pic>
            <p:nvPicPr>
              <p:cNvPr id="47"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38" y="1519"/>
                <a:ext cx="907" cy="550"/>
              </a:xfrm>
              <a:prstGeom prst="rect">
                <a:avLst/>
              </a:prstGeom>
              <a:noFill/>
              <a:ln w="9525">
                <a:noFill/>
                <a:miter lim="800000"/>
                <a:headEnd/>
                <a:tailEnd/>
              </a:ln>
              <a:effectLst>
                <a:outerShdw blurRad="44450" dist="27940" dir="5400000" algn="ctr">
                  <a:srgbClr val="000000">
                    <a:alpha val="32000"/>
                  </a:srgbClr>
                </a:outerShdw>
              </a:effectLst>
              <a:sp3d>
                <a:bevelT w="190500" h="38100"/>
              </a:sp3d>
              <a:extLst>
                <a:ext uri="{909E8E84-426E-40DD-AFC4-6F175D3DCCD1}">
                  <a14:hiddenFill xmlns:a14="http://schemas.microsoft.com/office/drawing/2010/main">
                    <a:solidFill>
                      <a:srgbClr val="FFFFFF"/>
                    </a:solidFill>
                  </a14:hiddenFill>
                </a:ext>
              </a:extLst>
            </p:spPr>
          </p:pic>
        </p:grpSp>
        <p:grpSp>
          <p:nvGrpSpPr>
            <p:cNvPr id="15371" name="Group 4"/>
            <p:cNvGrpSpPr>
              <a:grpSpLocks/>
            </p:cNvGrpSpPr>
            <p:nvPr/>
          </p:nvGrpSpPr>
          <p:grpSpPr bwMode="auto">
            <a:xfrm>
              <a:off x="4644008" y="3501746"/>
              <a:ext cx="2764317" cy="2015486"/>
              <a:chOff x="249" y="981"/>
              <a:chExt cx="4257" cy="2864"/>
            </a:xfrm>
            <a:scene3d>
              <a:camera prst="perspectiveFront" fov="3300000">
                <a:rot lat="486000" lon="19530000" rev="174000"/>
              </a:camera>
              <a:lightRig rig="harsh" dir="t">
                <a:rot lat="0" lon="0" rev="3000000"/>
              </a:lightRig>
            </a:scene3d>
          </p:grpSpPr>
          <p:pic>
            <p:nvPicPr>
              <p:cNvPr id="15392"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946" y="284"/>
                <a:ext cx="2864" cy="4257"/>
              </a:xfrm>
              <a:prstGeom prst="rect">
                <a:avLst/>
              </a:prstGeom>
              <a:noFill/>
              <a:ln w="38100">
                <a:noFill/>
                <a:miter lim="800000"/>
                <a:headEnd/>
                <a:tailEnd/>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a:extLst>
                <a:ext uri="{909E8E84-426E-40DD-AFC4-6F175D3DCCD1}">
                  <a14:hiddenFill xmlns:a14="http://schemas.microsoft.com/office/drawing/2010/main">
                    <a:solidFill>
                      <a:srgbClr val="FFFFFF"/>
                    </a:solidFill>
                  </a14:hiddenFill>
                </a:ext>
              </a:extLst>
            </p:spPr>
          </p:pic>
          <p:pic>
            <p:nvPicPr>
              <p:cNvPr id="15393"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 y="1389"/>
                <a:ext cx="794" cy="810"/>
              </a:xfrm>
              <a:prstGeom prst="rect">
                <a:avLst/>
              </a:prstGeom>
              <a:noFill/>
              <a:ln w="9525">
                <a:noFill/>
                <a:miter lim="800000"/>
                <a:headEnd/>
                <a:tailEnd/>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a:extLst>
                <a:ext uri="{909E8E84-426E-40DD-AFC4-6F175D3DCCD1}">
                  <a14:hiddenFill xmlns:a14="http://schemas.microsoft.com/office/drawing/2010/main">
                    <a:solidFill>
                      <a:srgbClr val="FFFFFF"/>
                    </a:solidFill>
                  </a14:hiddenFill>
                </a:ext>
              </a:extLst>
            </p:spPr>
          </p:pic>
          <p:pic>
            <p:nvPicPr>
              <p:cNvPr id="15394"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38" y="1519"/>
                <a:ext cx="907" cy="550"/>
              </a:xfrm>
              <a:prstGeom prst="rect">
                <a:avLst/>
              </a:prstGeom>
              <a:noFill/>
              <a:ln w="9525">
                <a:noFill/>
                <a:miter lim="800000"/>
                <a:headEnd/>
                <a:tailEnd/>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a:extLst>
                <a:ext uri="{909E8E84-426E-40DD-AFC4-6F175D3DCCD1}">
                  <a14:hiddenFill xmlns:a14="http://schemas.microsoft.com/office/drawing/2010/main">
                    <a:solidFill>
                      <a:srgbClr val="FFFFFF"/>
                    </a:solidFill>
                  </a14:hiddenFill>
                </a:ext>
              </a:extLst>
            </p:spPr>
          </p:pic>
        </p:grpSp>
        <p:grpSp>
          <p:nvGrpSpPr>
            <p:cNvPr id="15372" name="Group 4"/>
            <p:cNvGrpSpPr>
              <a:grpSpLocks/>
            </p:cNvGrpSpPr>
            <p:nvPr/>
          </p:nvGrpSpPr>
          <p:grpSpPr bwMode="auto">
            <a:xfrm>
              <a:off x="6129526" y="3450705"/>
              <a:ext cx="2764318" cy="2015486"/>
              <a:chOff x="249" y="981"/>
              <a:chExt cx="4257" cy="2864"/>
            </a:xfrm>
            <a:scene3d>
              <a:camera prst="perspectiveContrastingLeftFacing"/>
              <a:lightRig rig="threePt" dir="t"/>
            </a:scene3d>
          </p:grpSpPr>
          <p:pic>
            <p:nvPicPr>
              <p:cNvPr id="1538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946" y="284"/>
                <a:ext cx="2864" cy="4257"/>
              </a:xfrm>
              <a:prstGeom prst="rect">
                <a:avLst/>
              </a:prstGeom>
              <a:noFill/>
              <a:ln w="38100">
                <a:solidFill>
                  <a:srgbClr val="B2B2B2"/>
                </a:solidFill>
                <a:miter lim="800000"/>
                <a:headEnd/>
                <a:tailEnd/>
              </a:ln>
              <a:extLst>
                <a:ext uri="{909E8E84-426E-40DD-AFC4-6F175D3DCCD1}">
                  <a14:hiddenFill xmlns:a14="http://schemas.microsoft.com/office/drawing/2010/main">
                    <a:solidFill>
                      <a:srgbClr val="FFFFFF"/>
                    </a:solidFill>
                  </a14:hiddenFill>
                </a:ext>
              </a:extLst>
            </p:spPr>
          </p:pic>
          <p:pic>
            <p:nvPicPr>
              <p:cNvPr id="1539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 y="1389"/>
                <a:ext cx="794" cy="810"/>
              </a:xfrm>
              <a:prstGeom prst="rect">
                <a:avLst/>
              </a:prstGeom>
              <a:noFill/>
              <a:ln w="9525">
                <a:solidFill>
                  <a:srgbClr val="B2B2B2"/>
                </a:solidFill>
                <a:miter lim="800000"/>
                <a:headEnd/>
                <a:tailEnd/>
              </a:ln>
              <a:extLst>
                <a:ext uri="{909E8E84-426E-40DD-AFC4-6F175D3DCCD1}">
                  <a14:hiddenFill xmlns:a14="http://schemas.microsoft.com/office/drawing/2010/main">
                    <a:solidFill>
                      <a:srgbClr val="FFFFFF"/>
                    </a:solidFill>
                  </a14:hiddenFill>
                </a:ext>
              </a:extLst>
            </p:spPr>
          </p:pic>
          <p:pic>
            <p:nvPicPr>
              <p:cNvPr id="1539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38" y="1519"/>
                <a:ext cx="907" cy="550"/>
              </a:xfrm>
              <a:prstGeom prst="rect">
                <a:avLst/>
              </a:prstGeom>
              <a:noFill/>
              <a:ln w="9525">
                <a:solidFill>
                  <a:srgbClr val="B2B2B2"/>
                </a:solidFill>
                <a:miter lim="800000"/>
                <a:headEnd/>
                <a:tailEnd/>
              </a:ln>
              <a:extLst>
                <a:ext uri="{909E8E84-426E-40DD-AFC4-6F175D3DCCD1}">
                  <a14:hiddenFill xmlns:a14="http://schemas.microsoft.com/office/drawing/2010/main">
                    <a:solidFill>
                      <a:srgbClr val="FFFFFF"/>
                    </a:solidFill>
                  </a14:hiddenFill>
                </a:ext>
              </a:extLst>
            </p:spPr>
          </p:pic>
        </p:grpSp>
        <p:pic>
          <p:nvPicPr>
            <p:cNvPr id="1538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5281669" y="3561871"/>
              <a:ext cx="2591723" cy="3045721"/>
            </a:xfrm>
            <a:prstGeom prst="rect">
              <a:avLst/>
            </a:prstGeom>
            <a:noFill/>
            <a:ln w="38100">
              <a:noFill/>
              <a:miter lim="800000"/>
              <a:headEnd/>
              <a:tailEnd/>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a:extLst>
              <a:ext uri="{909E8E84-426E-40DD-AFC4-6F175D3DCCD1}">
                <a14:hiddenFill xmlns:a14="http://schemas.microsoft.com/office/drawing/2010/main">
                  <a:solidFill>
                    <a:srgbClr val="FFFFFF"/>
                  </a:solidFill>
                </a14:hiddenFill>
              </a:ext>
            </a:extLst>
          </p:spPr>
        </p:pic>
      </p:grpSp>
      <p:sp>
        <p:nvSpPr>
          <p:cNvPr id="15374" name="Rectangle 44"/>
          <p:cNvSpPr>
            <a:spLocks noChangeArrowheads="1"/>
          </p:cNvSpPr>
          <p:nvPr/>
        </p:nvSpPr>
        <p:spPr bwMode="auto">
          <a:xfrm>
            <a:off x="5904202" y="1972734"/>
            <a:ext cx="3183621" cy="423124"/>
          </a:xfrm>
          <a:prstGeom prst="rect">
            <a:avLst/>
          </a:prstGeom>
          <a:solidFill>
            <a:srgbClr val="009999"/>
          </a:solidFill>
          <a:ln>
            <a:noFill/>
          </a:ln>
          <a:effectLst>
            <a:outerShdw blurRad="44450" dist="27940" dir="5400000" algn="ctr">
              <a:srgbClr val="000000">
                <a:alpha val="32000"/>
              </a:srgbClr>
            </a:outerShdw>
          </a:effectLst>
          <a:scene3d>
            <a:camera prst="isometricOffAxis2Left"/>
            <a:lightRig rig="balanced" dir="t">
              <a:rot lat="0" lon="0" rev="8700000"/>
            </a:lightRig>
          </a:scene3d>
          <a:sp3d>
            <a:bevelT w="190500" h="38100"/>
          </a:sp3d>
          <a:extLst>
            <a:ext uri="{91240B29-F687-4F45-9708-019B960494DF}">
              <a14:hiddenLine xmlns:a14="http://schemas.microsoft.com/office/drawing/2010/main" w="9525">
                <a:solidFill>
                  <a:srgbClr val="0099FF"/>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lang="en-US" altLang="zh-CN" sz="2000" b="1">
                <a:solidFill>
                  <a:srgbClr val="FEEC94"/>
                </a:solidFill>
                <a:latin typeface="Arial" panose="020B0604020202020204" pitchFamily="34" charset="0"/>
                <a:cs typeface="Arial" panose="020B0604020202020204" pitchFamily="34" charset="0"/>
              </a:rPr>
              <a:t>User Interface</a:t>
            </a:r>
          </a:p>
        </p:txBody>
      </p:sp>
      <p:grpSp>
        <p:nvGrpSpPr>
          <p:cNvPr id="15375" name="Group 43"/>
          <p:cNvGrpSpPr>
            <a:grpSpLocks/>
          </p:cNvGrpSpPr>
          <p:nvPr/>
        </p:nvGrpSpPr>
        <p:grpSpPr bwMode="auto">
          <a:xfrm>
            <a:off x="2639617" y="4338004"/>
            <a:ext cx="1599755" cy="1728788"/>
            <a:chOff x="3198" y="2568"/>
            <a:chExt cx="771" cy="1089"/>
          </a:xfrm>
        </p:grpSpPr>
        <p:pic>
          <p:nvPicPr>
            <p:cNvPr id="15379" name="Picture 42" descr="j029202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98" y="2568"/>
              <a:ext cx="771"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80" name="Group 41"/>
            <p:cNvGrpSpPr>
              <a:grpSpLocks/>
            </p:cNvGrpSpPr>
            <p:nvPr/>
          </p:nvGrpSpPr>
          <p:grpSpPr bwMode="auto">
            <a:xfrm>
              <a:off x="3198" y="2886"/>
              <a:ext cx="755" cy="771"/>
              <a:chOff x="3198" y="2886"/>
              <a:chExt cx="755" cy="771"/>
            </a:xfrm>
          </p:grpSpPr>
          <p:pic>
            <p:nvPicPr>
              <p:cNvPr id="15381" name="Picture 36" descr="j019538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3198" y="2886"/>
                <a:ext cx="755" cy="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82" name="Group 4"/>
              <p:cNvGrpSpPr>
                <a:grpSpLocks/>
              </p:cNvGrpSpPr>
              <p:nvPr/>
            </p:nvGrpSpPr>
            <p:grpSpPr bwMode="auto">
              <a:xfrm>
                <a:off x="3606" y="2976"/>
                <a:ext cx="181" cy="227"/>
                <a:chOff x="249" y="981"/>
                <a:chExt cx="4257" cy="2864"/>
              </a:xfrm>
            </p:grpSpPr>
            <p:pic>
              <p:nvPicPr>
                <p:cNvPr id="1538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946" y="284"/>
                  <a:ext cx="2864" cy="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Lst>
              </p:spPr>
            </p:pic>
            <p:pic>
              <p:nvPicPr>
                <p:cNvPr id="1538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 y="1389"/>
                  <a:ext cx="794" cy="810"/>
                </a:xfrm>
                <a:prstGeom prst="rect">
                  <a:avLst/>
                </a:prstGeom>
                <a:noFill/>
                <a:ln w="9525">
                  <a:solidFill>
                    <a:srgbClr val="B2B2B2"/>
                  </a:solidFill>
                  <a:miter lim="800000"/>
                  <a:headEnd/>
                  <a:tailEnd/>
                </a:ln>
                <a:extLst>
                  <a:ext uri="{909E8E84-426E-40DD-AFC4-6F175D3DCCD1}">
                    <a14:hiddenFill xmlns:a14="http://schemas.microsoft.com/office/drawing/2010/main">
                      <a:solidFill>
                        <a:srgbClr val="FFFFFF"/>
                      </a:solidFill>
                    </a14:hiddenFill>
                  </a:ext>
                </a:extLst>
              </p:spPr>
            </p:pic>
            <p:pic>
              <p:nvPicPr>
                <p:cNvPr id="15385"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38" y="1519"/>
                  <a:ext cx="907" cy="550"/>
                </a:xfrm>
                <a:prstGeom prst="rect">
                  <a:avLst/>
                </a:prstGeom>
                <a:noFill/>
                <a:ln w="9525">
                  <a:solidFill>
                    <a:srgbClr val="B2B2B2"/>
                  </a:solidFill>
                  <a:miter lim="800000"/>
                  <a:headEnd/>
                  <a:tailEnd/>
                </a:ln>
                <a:extLst>
                  <a:ext uri="{909E8E84-426E-40DD-AFC4-6F175D3DCCD1}">
                    <a14:hiddenFill xmlns:a14="http://schemas.microsoft.com/office/drawing/2010/main">
                      <a:solidFill>
                        <a:srgbClr val="FFFFFF"/>
                      </a:solidFill>
                    </a14:hiddenFill>
                  </a:ext>
                </a:extLst>
              </p:spPr>
            </p:pic>
          </p:grpSp>
        </p:grpSp>
      </p:grpSp>
      <p:cxnSp>
        <p:nvCxnSpPr>
          <p:cNvPr id="6" name="曲线连接符 5"/>
          <p:cNvCxnSpPr/>
          <p:nvPr/>
        </p:nvCxnSpPr>
        <p:spPr bwMode="auto">
          <a:xfrm flipV="1">
            <a:off x="4166753" y="4914235"/>
            <a:ext cx="881260" cy="503176"/>
          </a:xfrm>
          <a:prstGeom prst="curvedConnector3">
            <a:avLst/>
          </a:prstGeom>
          <a:solidFill>
            <a:schemeClr val="accent1"/>
          </a:solidFill>
          <a:ln w="76200" cap="sq" cmpd="sng" algn="ctr">
            <a:solidFill>
              <a:srgbClr val="B2B2B2"/>
            </a:solidFill>
            <a:prstDash val="solid"/>
            <a:round/>
            <a:headEnd type="none" w="sm" len="sm"/>
            <a:tailEnd type="none" w="sm" len="sm"/>
          </a:ln>
          <a:effectLst/>
        </p:spPr>
      </p:cxnSp>
      <p:sp>
        <p:nvSpPr>
          <p:cNvPr id="56" name="AutoShape 51"/>
          <p:cNvSpPr>
            <a:spLocks noChangeArrowheads="1"/>
          </p:cNvSpPr>
          <p:nvPr/>
        </p:nvSpPr>
        <p:spPr bwMode="auto">
          <a:xfrm>
            <a:off x="4968302" y="2312375"/>
            <a:ext cx="561106" cy="299394"/>
          </a:xfrm>
          <a:prstGeom prst="leftArrow">
            <a:avLst>
              <a:gd name="adj1" fmla="val 50000"/>
              <a:gd name="adj2" fmla="val 37569"/>
            </a:avLst>
          </a:prstGeom>
          <a:solidFill>
            <a:srgbClr val="B2B2B2"/>
          </a:solidFill>
          <a:ln w="12700" cap="sq">
            <a:noFill/>
            <a:miter lim="800000"/>
            <a:headEnd type="none" w="sm" len="sm"/>
            <a:tailEnd type="none" w="sm" len="sm"/>
          </a:ln>
          <a:effectLst>
            <a:glow rad="63500">
              <a:schemeClr val="accent4">
                <a:satMod val="175000"/>
                <a:alpha val="40000"/>
              </a:schemeClr>
            </a:glow>
          </a:effectLst>
          <a:scene3d>
            <a:camera prst="orthographicFront">
              <a:rot lat="0" lon="0" rev="0"/>
            </a:camera>
            <a:lightRig rig="chilly" dir="t">
              <a:rot lat="0" lon="0" rev="18480000"/>
            </a:lightRig>
          </a:scene3d>
          <a:sp3d prstMaterial="clear">
            <a:bevelT h="63500"/>
          </a:sp3d>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en-US" altLang="en-US" sz="1800"/>
          </a:p>
        </p:txBody>
      </p:sp>
    </p:spTree>
    <p:extLst>
      <p:ext uri="{BB962C8B-B14F-4D97-AF65-F5344CB8AC3E}">
        <p14:creationId xmlns:p14="http://schemas.microsoft.com/office/powerpoint/2010/main" val="306713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8955883" y="6130437"/>
            <a:ext cx="1146283" cy="370396"/>
          </a:xfrm>
        </p:spPr>
        <p:txBody>
          <a:bodyPr/>
          <a:lstStyle/>
          <a:p>
            <a:r>
              <a:rPr lang="en-US">
                <a:solidFill>
                  <a:prstClr val="black">
                    <a:tint val="75000"/>
                  </a:prstClr>
                </a:solidFill>
              </a:rPr>
              <a:t>10/18/2015</a:t>
            </a:r>
            <a:endParaRPr lang="en-US" dirty="0">
              <a:solidFill>
                <a:prstClr val="black">
                  <a:tint val="75000"/>
                </a:prstClr>
              </a:solidFill>
            </a:endParaRPr>
          </a:p>
        </p:txBody>
      </p:sp>
      <p:sp>
        <p:nvSpPr>
          <p:cNvPr id="2" name="页脚占位符 1"/>
          <p:cNvSpPr>
            <a:spLocks noGrp="1"/>
          </p:cNvSpPr>
          <p:nvPr>
            <p:ph type="ftr" sz="quarter" idx="11"/>
          </p:nvPr>
        </p:nvSpPr>
        <p:spPr>
          <a:xfrm>
            <a:off x="1183483" y="6135808"/>
            <a:ext cx="7619999" cy="365125"/>
          </a:xfrm>
        </p:spPr>
        <p:txBody>
          <a:bodyPr/>
          <a:lstStyle/>
          <a:p>
            <a:r>
              <a:rPr lang="zh-CN" altLang="en-US">
                <a:solidFill>
                  <a:prstClr val="black">
                    <a:tint val="75000"/>
                  </a:prstClr>
                </a:solidFill>
              </a:rPr>
              <a:t>中国科学院大学，中山大学， 人民大学，北京大学， 上海交通大学  。。。</a:t>
            </a:r>
            <a:endParaRPr lang="en-US" dirty="0">
              <a:solidFill>
                <a:prstClr val="black">
                  <a:tint val="75000"/>
                </a:prstClr>
              </a:solidFill>
            </a:endParaRPr>
          </a:p>
        </p:txBody>
      </p:sp>
      <p:sp>
        <p:nvSpPr>
          <p:cNvPr id="4" name="矩形 3"/>
          <p:cNvSpPr/>
          <p:nvPr/>
        </p:nvSpPr>
        <p:spPr>
          <a:xfrm>
            <a:off x="0" y="0"/>
            <a:ext cx="12192000" cy="6858000"/>
          </a:xfrm>
          <a:prstGeom prst="rect">
            <a:avLst/>
          </a:prstGeom>
          <a:blipFill dpi="0" rotWithShape="1">
            <a:blip r:embed="rId3">
              <a:alphaModFix amt="88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矩形 4"/>
          <p:cNvSpPr/>
          <p:nvPr/>
        </p:nvSpPr>
        <p:spPr>
          <a:xfrm>
            <a:off x="1432673" y="175596"/>
            <a:ext cx="3261749" cy="1630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prstClr val="white"/>
                </a:solidFill>
                <a:latin typeface="Arial Black" panose="020B0A04020102020204" pitchFamily="34" charset="0"/>
              </a:rPr>
              <a:t>Q&amp;A</a:t>
            </a:r>
          </a:p>
        </p:txBody>
      </p:sp>
      <p:sp>
        <p:nvSpPr>
          <p:cNvPr id="35" name="圆角矩形 34"/>
          <p:cNvSpPr/>
          <p:nvPr/>
        </p:nvSpPr>
        <p:spPr>
          <a:xfrm>
            <a:off x="2687697" y="566132"/>
            <a:ext cx="7847565" cy="3533959"/>
          </a:xfrm>
          <a:prstGeom prst="round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black"/>
              </a:solidFill>
            </a:endParaRPr>
          </a:p>
        </p:txBody>
      </p:sp>
      <p:sp>
        <p:nvSpPr>
          <p:cNvPr id="24" name="标题 2"/>
          <p:cNvSpPr txBox="1">
            <a:spLocks/>
          </p:cNvSpPr>
          <p:nvPr/>
        </p:nvSpPr>
        <p:spPr>
          <a:xfrm>
            <a:off x="1835326" y="686032"/>
            <a:ext cx="9274769" cy="586834"/>
          </a:xfrm>
          <a:prstGeom prst="rect">
            <a:avLst/>
          </a:prstGeom>
          <a:noFill/>
          <a:ln>
            <a:noFill/>
          </a:ln>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a:solidFill>
                  <a:schemeClr val="bg1">
                    <a:lumMod val="9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en-US" sz="3200" dirty="0">
              <a:solidFill>
                <a:schemeClr val="bg1">
                  <a:lumMod val="9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cxnSp>
        <p:nvCxnSpPr>
          <p:cNvPr id="26" name="肘形连接符 25"/>
          <p:cNvCxnSpPr>
            <a:stCxn id="24" idx="1"/>
          </p:cNvCxnSpPr>
          <p:nvPr/>
        </p:nvCxnSpPr>
        <p:spPr>
          <a:xfrm rot="10800000" flipH="1" flipV="1">
            <a:off x="1835326" y="979449"/>
            <a:ext cx="3330506" cy="1522180"/>
          </a:xfrm>
          <a:prstGeom prst="bentConnector3">
            <a:avLst>
              <a:gd name="adj1" fmla="val -6864"/>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24" idx="1"/>
            <a:endCxn id="42" idx="1"/>
          </p:cNvCxnSpPr>
          <p:nvPr/>
        </p:nvCxnSpPr>
        <p:spPr>
          <a:xfrm rot="10800000" flipH="1" flipV="1">
            <a:off x="1835325" y="979449"/>
            <a:ext cx="2456447" cy="2877084"/>
          </a:xfrm>
          <a:prstGeom prst="bentConnector3">
            <a:avLst>
              <a:gd name="adj1" fmla="val -9306"/>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24" idx="1"/>
            <a:endCxn id="43" idx="1"/>
          </p:cNvCxnSpPr>
          <p:nvPr/>
        </p:nvCxnSpPr>
        <p:spPr>
          <a:xfrm rot="10800000" flipH="1" flipV="1">
            <a:off x="1835325" y="979448"/>
            <a:ext cx="1511105" cy="4310129"/>
          </a:xfrm>
          <a:prstGeom prst="bentConnector3">
            <a:avLst>
              <a:gd name="adj1" fmla="val -15128"/>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030B9F4-8104-4F8D-A508-CF5B0622CAC4}"/>
              </a:ext>
            </a:extLst>
          </p:cNvPr>
          <p:cNvPicPr>
            <a:picLocks noChangeAspect="1"/>
          </p:cNvPicPr>
          <p:nvPr/>
        </p:nvPicPr>
        <p:blipFill>
          <a:blip r:embed="rId4"/>
          <a:stretch>
            <a:fillRect/>
          </a:stretch>
        </p:blipFill>
        <p:spPr>
          <a:xfrm>
            <a:off x="133595" y="1172930"/>
            <a:ext cx="11924810" cy="5206435"/>
          </a:xfrm>
          <a:prstGeom prst="rect">
            <a:avLst/>
          </a:prstGeom>
        </p:spPr>
      </p:pic>
    </p:spTree>
    <p:extLst>
      <p:ext uri="{BB962C8B-B14F-4D97-AF65-F5344CB8AC3E}">
        <p14:creationId xmlns:p14="http://schemas.microsoft.com/office/powerpoint/2010/main" val="3102691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a:xfrm>
            <a:off x="2009028" y="466164"/>
            <a:ext cx="8001000" cy="603250"/>
          </a:xfrm>
        </p:spPr>
        <p:txBody>
          <a:bodyPr>
            <a:normAutofit fontScale="90000"/>
          </a:bodyPr>
          <a:lstStyle/>
          <a:p>
            <a:pPr>
              <a:defRPr/>
            </a:pPr>
            <a:r>
              <a:rPr lang="en-US" altLang="zh-CN" b="1" dirty="0">
                <a:solidFill>
                  <a:srgbClr val="C00000"/>
                </a:solidFill>
                <a:effectLst>
                  <a:outerShdw blurRad="38100" dist="38100" dir="2700000" algn="tl">
                    <a:srgbClr val="000000">
                      <a:alpha val="43137"/>
                    </a:srgbClr>
                  </a:outerShdw>
                </a:effectLst>
                <a:latin typeface="Arial Narrow" panose="020B0606020202030204" pitchFamily="34" charset="0"/>
              </a:rPr>
              <a:t>Q&amp;A</a:t>
            </a:r>
            <a:r>
              <a:rPr lang="zh-CN" altLang="en-US" b="1" dirty="0">
                <a:solidFill>
                  <a:srgbClr val="C00000"/>
                </a:solidFill>
                <a:effectLst>
                  <a:outerShdw blurRad="38100" dist="38100" dir="2700000" algn="tl">
                    <a:srgbClr val="000000">
                      <a:alpha val="43137"/>
                    </a:srgbClr>
                  </a:outerShdw>
                </a:effectLst>
                <a:latin typeface="Arial Narrow" panose="020B0606020202030204" pitchFamily="34" charset="0"/>
              </a:rPr>
              <a:t>：</a:t>
            </a:r>
            <a:r>
              <a:rPr lang="en-US" altLang="zh-CN" b="1" dirty="0">
                <a:solidFill>
                  <a:srgbClr val="002060"/>
                </a:solidFill>
                <a:effectLst>
                  <a:outerShdw blurRad="38100" dist="38100" dir="2700000" algn="tl">
                    <a:srgbClr val="000000">
                      <a:alpha val="43137"/>
                    </a:srgbClr>
                  </a:outerShdw>
                </a:effectLst>
                <a:latin typeface="Arial Narrow" panose="020B0606020202030204" pitchFamily="34" charset="0"/>
              </a:rPr>
              <a:t>Reverse Forward Engineering</a:t>
            </a:r>
            <a:endParaRPr lang="en-US" altLang="en-US" b="1" dirty="0">
              <a:solidFill>
                <a:srgbClr val="002060"/>
              </a:solidFill>
              <a:effectLst>
                <a:outerShdw blurRad="38100" dist="38100" dir="2700000" algn="tl">
                  <a:srgbClr val="000000">
                    <a:alpha val="43137"/>
                  </a:srgbClr>
                </a:outerShdw>
              </a:effectLst>
              <a:latin typeface="Arial Narrow" panose="020B0606020202030204" pitchFamily="34" charset="0"/>
            </a:endParaRPr>
          </a:p>
        </p:txBody>
      </p:sp>
      <p:sp>
        <p:nvSpPr>
          <p:cNvPr id="6147" name="内容占位符 2"/>
          <p:cNvSpPr>
            <a:spLocks noGrp="1"/>
          </p:cNvSpPr>
          <p:nvPr>
            <p:ph idx="1"/>
          </p:nvPr>
        </p:nvSpPr>
        <p:spPr>
          <a:xfrm>
            <a:off x="2098675" y="1218336"/>
            <a:ext cx="9645090" cy="5014044"/>
          </a:xfrm>
          <a:solidFill>
            <a:srgbClr val="F0F4E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2500"/>
          </a:bodyPr>
          <a:lstStyle/>
          <a:p>
            <a:pPr>
              <a:buFont typeface="+mj-lt"/>
              <a:buAutoNum type="arabicPeriod"/>
            </a:pPr>
            <a:endParaRPr lang="en-US" altLang="zh-CN" sz="900" b="1" dirty="0">
              <a:latin typeface="Arial Narrow" panose="020B0606020202030204" pitchFamily="34" charset="0"/>
            </a:endParaRPr>
          </a:p>
          <a:p>
            <a:pPr>
              <a:buFont typeface="+mj-lt"/>
              <a:buAutoNum type="arabicPeriod"/>
            </a:pPr>
            <a:r>
              <a:rPr lang="en-US" altLang="zh-CN" sz="2800" b="1" dirty="0">
                <a:latin typeface="Arial Narrow" panose="020B0606020202030204" pitchFamily="34" charset="0"/>
              </a:rPr>
              <a:t>What is reverse engineering?</a:t>
            </a:r>
          </a:p>
          <a:p>
            <a:pPr>
              <a:buFont typeface="+mj-lt"/>
              <a:buAutoNum type="arabicPeriod"/>
            </a:pPr>
            <a:r>
              <a:rPr lang="en-US" altLang="zh-CN" sz="2800" b="1" dirty="0">
                <a:latin typeface="Arial Narrow" panose="020B0606020202030204" pitchFamily="34" charset="0"/>
              </a:rPr>
              <a:t>What is forward engineering</a:t>
            </a:r>
            <a:r>
              <a:rPr lang="zh-CN" altLang="en-US" sz="2800" b="1" dirty="0">
                <a:latin typeface="Arial Narrow" panose="020B0606020202030204" pitchFamily="34" charset="0"/>
              </a:rPr>
              <a:t>？</a:t>
            </a:r>
            <a:endParaRPr lang="en-US" altLang="zh-CN" sz="2800" b="1" dirty="0">
              <a:latin typeface="Arial Narrow" panose="020B0606020202030204" pitchFamily="34" charset="0"/>
            </a:endParaRPr>
          </a:p>
          <a:p>
            <a:pPr>
              <a:buFont typeface="+mj-lt"/>
              <a:buAutoNum type="arabicPeriod"/>
            </a:pPr>
            <a:r>
              <a:rPr lang="en-US" altLang="zh-CN" sz="2800" b="1" dirty="0">
                <a:latin typeface="Arial Narrow" panose="020B0606020202030204" pitchFamily="34" charset="0"/>
              </a:rPr>
              <a:t>What is reverse-forward engineering?</a:t>
            </a:r>
          </a:p>
          <a:p>
            <a:pPr>
              <a:buFont typeface="+mj-lt"/>
              <a:buAutoNum type="arabicPeriod"/>
            </a:pPr>
            <a:r>
              <a:rPr lang="en-US" altLang="zh-CN" sz="2800" b="1" dirty="0">
                <a:latin typeface="Arial Narrow" panose="020B0606020202030204" pitchFamily="34" charset="0"/>
              </a:rPr>
              <a:t>Why is there revers-forward engineering</a:t>
            </a:r>
            <a:r>
              <a:rPr lang="zh-CN" altLang="en-US" sz="2800" b="1" dirty="0">
                <a:latin typeface="Arial Narrow" panose="020B0606020202030204" pitchFamily="34" charset="0"/>
              </a:rPr>
              <a:t>？</a:t>
            </a:r>
            <a:endParaRPr lang="en-US" altLang="zh-CN" sz="2800" b="1" dirty="0">
              <a:latin typeface="Arial Narrow" panose="020B0606020202030204" pitchFamily="34" charset="0"/>
            </a:endParaRPr>
          </a:p>
          <a:p>
            <a:pPr>
              <a:buFont typeface="+mj-lt"/>
              <a:buAutoNum type="arabicPeriod"/>
            </a:pPr>
            <a:r>
              <a:rPr lang="en-US" altLang="zh-CN" sz="2800" b="1" dirty="0">
                <a:latin typeface="Arial Narrow" panose="020B0606020202030204" pitchFamily="34" charset="0"/>
              </a:rPr>
              <a:t>What  is software data mining?</a:t>
            </a:r>
          </a:p>
          <a:p>
            <a:pPr>
              <a:buFont typeface="+mj-lt"/>
              <a:buAutoNum type="arabicPeriod"/>
            </a:pPr>
            <a:r>
              <a:rPr lang="en-US" altLang="zh-CN" sz="2800" b="1" dirty="0">
                <a:latin typeface="Arial Narrow" panose="020B0606020202030204" pitchFamily="34" charset="0"/>
              </a:rPr>
              <a:t>What is the difference between data mining and software data mining?</a:t>
            </a:r>
          </a:p>
          <a:p>
            <a:pPr>
              <a:buFont typeface="+mj-lt"/>
              <a:buAutoNum type="arabicPeriod"/>
            </a:pPr>
            <a:r>
              <a:rPr lang="en-US" altLang="zh-CN" sz="2800" b="1" dirty="0">
                <a:latin typeface="Arial Narrow" panose="020B0606020202030204" pitchFamily="34" charset="0"/>
              </a:rPr>
              <a:t>What is the process of software development in the era of big data?</a:t>
            </a:r>
          </a:p>
          <a:p>
            <a:pPr>
              <a:buFont typeface="+mj-lt"/>
              <a:buAutoNum type="arabicPeriod"/>
            </a:pPr>
            <a:r>
              <a:rPr lang="en-US" altLang="zh-CN" sz="2800" b="1" dirty="0">
                <a:latin typeface="Arial Narrow" panose="020B0606020202030204" pitchFamily="34" charset="0"/>
              </a:rPr>
              <a:t>What is intensive software development?</a:t>
            </a:r>
          </a:p>
          <a:p>
            <a:pPr>
              <a:buFont typeface="+mj-lt"/>
              <a:buAutoNum type="arabicPeriod"/>
            </a:pPr>
            <a:r>
              <a:rPr lang="en-US" altLang="zh-CN" sz="2800" b="1" dirty="0">
                <a:latin typeface="Arial Narrow" panose="020B0606020202030204" pitchFamily="34" charset="0"/>
              </a:rPr>
              <a:t>What is software product line?</a:t>
            </a:r>
          </a:p>
          <a:p>
            <a:pPr>
              <a:buFont typeface="+mj-lt"/>
              <a:buAutoNum type="arabicPeriod"/>
            </a:pPr>
            <a:endParaRPr lang="en-US" altLang="zh-CN" sz="2400" b="1" dirty="0">
              <a:latin typeface="Arial Narrow" panose="020B0606020202030204" pitchFamily="34" charset="0"/>
            </a:endParaRPr>
          </a:p>
          <a:p>
            <a:pPr>
              <a:buFont typeface="+mj-lt"/>
              <a:buAutoNum type="arabicPeriod"/>
            </a:pPr>
            <a:endParaRPr lang="en-US" altLang="zh-CN" sz="2400" b="1" dirty="0">
              <a:latin typeface="Arial Narrow" panose="020B0606020202030204" pitchFamily="34" charset="0"/>
            </a:endParaRPr>
          </a:p>
          <a:p>
            <a:pPr>
              <a:buFont typeface="+mj-lt"/>
              <a:buAutoNum type="arabicPeriod"/>
            </a:pPr>
            <a:endParaRPr lang="en-US" altLang="zh-CN" sz="2400" b="1" dirty="0">
              <a:latin typeface="Arial Narrow" panose="020B0606020202030204" pitchFamily="34" charset="0"/>
            </a:endParaRPr>
          </a:p>
          <a:p>
            <a:pPr>
              <a:buFont typeface="Verdana" panose="020B0604030504040204" pitchFamily="34" charset="0"/>
              <a:buAutoNum type="arabicPeriod"/>
              <a:defRPr/>
            </a:pPr>
            <a:endParaRPr lang="en-US" altLang="zh-CN" sz="2400" dirty="0">
              <a:latin typeface="Arial Narrow" panose="020B0606020202030204" pitchFamily="34" charset="0"/>
            </a:endParaRPr>
          </a:p>
          <a:p>
            <a:pPr>
              <a:buFont typeface="Verdana" panose="020B0604030504040204" pitchFamily="34" charset="0"/>
              <a:buAutoNum type="arabicPeriod"/>
              <a:defRPr/>
            </a:pPr>
            <a:endParaRPr lang="en-US" altLang="zh-CN" sz="2400" dirty="0">
              <a:latin typeface="Arial Narrow" panose="020B0606020202030204" pitchFamily="34" charset="0"/>
            </a:endParaRPr>
          </a:p>
          <a:p>
            <a:pPr>
              <a:buFont typeface="Verdana" panose="020B0604030504040204" pitchFamily="34" charset="0"/>
              <a:buAutoNum type="arabicPeriod"/>
              <a:defRPr/>
            </a:pPr>
            <a:endParaRPr lang="en-US" altLang="zh-CN" sz="2400" dirty="0">
              <a:latin typeface="Arial Narrow" panose="020B0606020202030204" pitchFamily="34" charset="0"/>
            </a:endParaRPr>
          </a:p>
          <a:p>
            <a:pPr>
              <a:buFont typeface="Verdana" panose="020B0604030504040204" pitchFamily="34" charset="0"/>
              <a:buAutoNum type="arabicPeriod"/>
              <a:defRPr/>
            </a:pPr>
            <a:endParaRPr lang="zh-CN" altLang="en-US" sz="2400" dirty="0">
              <a:latin typeface="Arial Narrow" panose="020B0606020202030204" pitchFamily="34" charset="0"/>
            </a:endParaRPr>
          </a:p>
          <a:p>
            <a:pPr>
              <a:buFont typeface="+mj-lt"/>
              <a:buAutoNum type="arabicPeriod"/>
            </a:pPr>
            <a:endParaRPr lang="en-US" altLang="zh-CN" dirty="0"/>
          </a:p>
          <a:p>
            <a:pPr>
              <a:buFont typeface="Verdana" panose="020B0604030504040204" pitchFamily="34" charset="0"/>
              <a:buAutoNum type="arabicPeriod"/>
              <a:defRPr/>
            </a:pPr>
            <a:endParaRPr lang="en-US" altLang="zh-CN" dirty="0">
              <a:latin typeface="Arial Narrow" panose="020B0606020202030204" pitchFamily="34" charset="0"/>
            </a:endParaRPr>
          </a:p>
          <a:p>
            <a:pPr>
              <a:buFont typeface="Verdana" panose="020B0604030504040204" pitchFamily="34" charset="0"/>
              <a:buAutoNum type="arabicPeriod"/>
              <a:defRPr/>
            </a:pPr>
            <a:endParaRPr lang="en-US" altLang="zh-CN" dirty="0">
              <a:latin typeface="Arial Narrow" panose="020B0606020202030204" pitchFamily="34" charset="0"/>
            </a:endParaRPr>
          </a:p>
          <a:p>
            <a:pPr>
              <a:buFont typeface="Verdana" panose="020B0604030504040204" pitchFamily="34" charset="0"/>
              <a:buAutoNum type="arabicPeriod"/>
              <a:defRPr/>
            </a:pPr>
            <a:endParaRPr lang="en-US" altLang="zh-CN" dirty="0">
              <a:latin typeface="Arial Narrow" panose="020B0606020202030204" pitchFamily="34" charset="0"/>
            </a:endParaRPr>
          </a:p>
        </p:txBody>
      </p:sp>
    </p:spTree>
    <p:extLst>
      <p:ext uri="{BB962C8B-B14F-4D97-AF65-F5344CB8AC3E}">
        <p14:creationId xmlns:p14="http://schemas.microsoft.com/office/powerpoint/2010/main" val="3408975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solidFill>
                  <a:srgbClr val="C00000"/>
                </a:solidFill>
              </a:rPr>
              <a:t>Reverse-Forward Engineering </a:t>
            </a:r>
            <a:br>
              <a:rPr lang="en-US" altLang="zh-CN" b="1" dirty="0"/>
            </a:br>
            <a:r>
              <a:rPr lang="zh-CN" altLang="zh-CN" sz="2700" b="1" dirty="0">
                <a:solidFill>
                  <a:srgbClr val="002060"/>
                </a:solidFill>
                <a:effectLst>
                  <a:outerShdw blurRad="38100" dist="38100" dir="2700000" algn="tl">
                    <a:srgbClr val="000000">
                      <a:alpha val="43137"/>
                    </a:srgbClr>
                  </a:outerShdw>
                </a:effectLst>
              </a:rPr>
              <a:t>逆正向软件工程</a:t>
            </a:r>
            <a:br>
              <a:rPr lang="zh-CN" altLang="zh-CN" sz="3100" dirty="0">
                <a:effectLst>
                  <a:outerShdw blurRad="38100" dist="38100" dir="2700000" algn="tl">
                    <a:srgbClr val="000000">
                      <a:alpha val="43137"/>
                    </a:srgbClr>
                  </a:outerShdw>
                </a:effectLst>
              </a:rPr>
            </a:br>
            <a:endParaRPr lang="zh-CN" altLang="en-US" dirty="0">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2589212" y="2133599"/>
            <a:ext cx="8915400" cy="4184073"/>
          </a:xfrm>
        </p:spPr>
        <p:txBody>
          <a:bodyPr>
            <a:normAutofit fontScale="92500"/>
          </a:bodyPr>
          <a:lstStyle/>
          <a:p>
            <a:r>
              <a:rPr lang="en-US" altLang="zh-CN" sz="2400" dirty="0">
                <a:latin typeface="Arial" panose="020B0604020202020204" pitchFamily="34" charset="0"/>
                <a:cs typeface="Arial" panose="020B0604020202020204" pitchFamily="34" charset="0"/>
              </a:rPr>
              <a:t>In the era of big data, large-scale or very-large-scale software reuse has changed the process of software development. Software data mining and reverse engineering are gradually becoming the primary task of software development, and then general (forward) software engineering begins. This kind of software development process of doing reverse engineering first and then forward engineering is the so-called reverse engineering.</a:t>
            </a:r>
          </a:p>
          <a:p>
            <a:pPr>
              <a:lnSpc>
                <a:spcPts val="2700"/>
              </a:lnSpc>
            </a:pPr>
            <a:r>
              <a:rPr lang="zh-CN" altLang="zh-CN" sz="2000" b="1" dirty="0">
                <a:solidFill>
                  <a:srgbClr val="002060"/>
                </a:solidFill>
                <a:latin typeface="FangSong" panose="02010609060101010101" pitchFamily="49" charset="-122"/>
                <a:ea typeface="FangSong" panose="02010609060101010101" pitchFamily="49" charset="-122"/>
              </a:rPr>
              <a:t>在大数据时代，大规模或超大规模软件复用改变了软件开发的流程，软件数据挖掘与逆向工程正逐渐成为软件开发的首要任务，然后才开始一般的（正向）软件工程。这种先做逆向工程，再做正向工程的软件开发过程，即所谓的逆正向工程。</a:t>
            </a:r>
          </a:p>
          <a:p>
            <a:endParaRPr lang="zh-CN" altLang="en-US" dirty="0"/>
          </a:p>
        </p:txBody>
      </p:sp>
      <p:sp>
        <p:nvSpPr>
          <p:cNvPr id="4" name="灯片编号占位符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762382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37123" y="328652"/>
            <a:ext cx="7709162" cy="646331"/>
          </a:xfrm>
          <a:prstGeom prst="rect">
            <a:avLst/>
          </a:prstGeom>
        </p:spPr>
        <p:txBody>
          <a:bodyPr wrap="none">
            <a:spAutoFit/>
          </a:bodyPr>
          <a:lstStyle/>
          <a:p>
            <a:r>
              <a:rPr lang="en-US" altLang="zh-CN" sz="3600" dirty="0">
                <a:solidFill>
                  <a:srgbClr val="C00000"/>
                </a:solidFill>
                <a:latin typeface="+mj-lt"/>
                <a:cs typeface="Arial" panose="020B0604020202020204" pitchFamily="34" charset="0"/>
              </a:rPr>
              <a:t>Software development with reuse</a:t>
            </a:r>
            <a:endParaRPr lang="zh-CN" altLang="zh-CN" sz="3600" dirty="0">
              <a:solidFill>
                <a:srgbClr val="C00000"/>
              </a:solidFill>
              <a:latin typeface="+mj-lt"/>
              <a:cs typeface="Arial" panose="020B0604020202020204" pitchFamily="34" charset="0"/>
            </a:endParaRPr>
          </a:p>
        </p:txBody>
      </p:sp>
      <p:sp>
        <p:nvSpPr>
          <p:cNvPr id="2" name="矩形 1"/>
          <p:cNvSpPr/>
          <p:nvPr/>
        </p:nvSpPr>
        <p:spPr>
          <a:xfrm>
            <a:off x="1737123" y="1940592"/>
            <a:ext cx="9769974" cy="4838825"/>
          </a:xfrm>
          <a:prstGeom prst="rect">
            <a:avLst/>
          </a:prstGeom>
        </p:spPr>
        <p:txBody>
          <a:bodyPr wrap="square">
            <a:spAutoFit/>
          </a:bodyPr>
          <a:lstStyle/>
          <a:p>
            <a:pPr>
              <a:lnSpc>
                <a:spcPct val="107000"/>
              </a:lnSpc>
            </a:pPr>
            <a:r>
              <a:rPr lang="en-US" altLang="zh-CN" sz="2000" dirty="0">
                <a:latin typeface="Arial" panose="020B0604020202020204" pitchFamily="34" charset="0"/>
                <a:ea typeface="宋体" panose="02010600030101010101" pitchFamily="2" charset="-122"/>
                <a:cs typeface="Times New Roman" panose="02020603050405020304" pitchFamily="18" charset="0"/>
              </a:rPr>
              <a:t>In the last decades, software development </a:t>
            </a:r>
            <a:r>
              <a:rPr lang="en-US" altLang="zh-CN" sz="2000" b="1" dirty="0">
                <a:solidFill>
                  <a:srgbClr val="C00000"/>
                </a:solidFill>
                <a:latin typeface="Arial" panose="020B0604020202020204" pitchFamily="34" charset="0"/>
                <a:ea typeface="宋体" panose="02010600030101010101" pitchFamily="2" charset="-122"/>
                <a:cs typeface="Times New Roman" panose="02020603050405020304" pitchFamily="18" charset="0"/>
              </a:rPr>
              <a:t>from scratch </a:t>
            </a:r>
            <a:r>
              <a:rPr lang="en-US" altLang="zh-CN" sz="2000" dirty="0">
                <a:latin typeface="Arial" panose="020B0604020202020204" pitchFamily="34" charset="0"/>
                <a:ea typeface="宋体" panose="02010600030101010101" pitchFamily="2" charset="-122"/>
                <a:cs typeface="Times New Roman" panose="02020603050405020304" pitchFamily="18" charset="0"/>
              </a:rPr>
              <a:t>is getting less and less, while, </a:t>
            </a:r>
            <a:r>
              <a:rPr lang="en-US" altLang="zh-CN" sz="2000" b="1" dirty="0">
                <a:solidFill>
                  <a:srgbClr val="C00000"/>
                </a:solidFill>
                <a:latin typeface="Arial" panose="020B0604020202020204" pitchFamily="34" charset="0"/>
                <a:ea typeface="宋体" panose="02010600030101010101" pitchFamily="2" charset="-122"/>
                <a:cs typeface="Times New Roman" panose="02020603050405020304" pitchFamily="18" charset="0"/>
              </a:rPr>
              <a:t>with reusing existing resources, </a:t>
            </a:r>
            <a:r>
              <a:rPr lang="en-US" altLang="zh-CN" sz="2000" dirty="0">
                <a:latin typeface="Arial" panose="020B0604020202020204" pitchFamily="34" charset="0"/>
                <a:ea typeface="宋体" panose="02010600030101010101" pitchFamily="2" charset="-122"/>
                <a:cs typeface="Times New Roman" panose="02020603050405020304" pitchFamily="18" charset="0"/>
              </a:rPr>
              <a:t>is getting more and more.</a:t>
            </a:r>
          </a:p>
          <a:p>
            <a:pPr>
              <a:lnSpc>
                <a:spcPct val="107000"/>
              </a:lnSpc>
              <a:spcAft>
                <a:spcPts val="0"/>
              </a:spcAft>
            </a:pPr>
            <a:r>
              <a:rPr lang="en-US" altLang="zh-CN" sz="2000" dirty="0">
                <a:latin typeface="Arial" panose="020B0604020202020204" pitchFamily="34" charset="0"/>
                <a:ea typeface="宋体" panose="02010600030101010101" pitchFamily="2" charset="-122"/>
                <a:cs typeface="Times New Roman" panose="02020603050405020304" pitchFamily="18" charset="0"/>
              </a:rPr>
              <a:t>According to Stojanovic (2005</a:t>
            </a:r>
            <a:r>
              <a:rPr lang="en-US" altLang="zh-CN" sz="2400" dirty="0">
                <a:latin typeface="Arial Narrow" panose="020B0606020202030204" pitchFamily="34" charset="0"/>
                <a:ea typeface="宋体" panose="02010600030101010101" pitchFamily="2" charset="-122"/>
                <a:cs typeface="Times New Roman" panose="02020603050405020304" pitchFamily="18" charset="0"/>
              </a:rPr>
              <a:t>), </a:t>
            </a:r>
            <a:r>
              <a:rPr lang="en-US" altLang="zh-CN" sz="2800" u="sng" dirty="0">
                <a:latin typeface="Arial Narrow" panose="020B0606020202030204" pitchFamily="34" charset="0"/>
                <a:ea typeface="宋体" panose="02010600030101010101" pitchFamily="2" charset="-122"/>
                <a:cs typeface="Times New Roman" panose="02020603050405020304" pitchFamily="18" charset="0"/>
              </a:rPr>
              <a:t>“</a:t>
            </a:r>
            <a:r>
              <a:rPr lang="en-US" altLang="zh-CN" sz="2400" u="sng" dirty="0">
                <a:latin typeface="Arial Narrow" panose="020B0606020202030204" pitchFamily="34" charset="0"/>
                <a:ea typeface="宋体" panose="02010600030101010101" pitchFamily="2" charset="-122"/>
                <a:cs typeface="Times New Roman" panose="02020603050405020304" pitchFamily="18" charset="0"/>
              </a:rPr>
              <a:t>Software development projects nowadays rarely start from scratch. </a:t>
            </a:r>
            <a:r>
              <a:rPr lang="en-US" altLang="zh-CN" sz="2000" dirty="0">
                <a:latin typeface="Arial Narrow" panose="020B0606020202030204" pitchFamily="34" charset="0"/>
                <a:ea typeface="宋体" panose="02010600030101010101" pitchFamily="2" charset="-122"/>
                <a:cs typeface="Times New Roman" panose="02020603050405020304" pitchFamily="18" charset="0"/>
              </a:rPr>
              <a:t> </a:t>
            </a:r>
            <a:r>
              <a:rPr lang="en-US" altLang="zh-CN" sz="2000" dirty="0">
                <a:latin typeface="Arial" panose="020B0604020202020204" pitchFamily="34" charset="0"/>
                <a:ea typeface="宋体" panose="02010600030101010101" pitchFamily="2" charset="-122"/>
                <a:cs typeface="Times New Roman" panose="02020603050405020304" pitchFamily="18" charset="0"/>
              </a:rPr>
              <a:t>It is often necessary to take into account </a:t>
            </a:r>
            <a:endParaRPr lang="zh-CN" altLang="zh-CN" sz="2000" dirty="0">
              <a:latin typeface="Arial" panose="020B0604020202020204" pitchFamily="34" charset="0"/>
              <a:ea typeface="宋体" panose="02010600030101010101" pitchFamily="2" charset="-122"/>
              <a:cs typeface="Times New Roman" panose="02020603050405020304" pitchFamily="18" charset="0"/>
            </a:endParaRPr>
          </a:p>
          <a:p>
            <a:pPr marL="342900" lvl="0" indent="-342900">
              <a:spcAft>
                <a:spcPts val="0"/>
              </a:spcAft>
              <a:buFont typeface="Symbol" panose="05050102010706020507" pitchFamily="18" charset="2"/>
              <a:buChar char=""/>
            </a:pPr>
            <a:r>
              <a:rPr lang="en-US" altLang="zh-CN" sz="2000" dirty="0">
                <a:latin typeface="Arial" panose="020B0604020202020204" pitchFamily="34" charset="0"/>
                <a:ea typeface="宋体" panose="02010600030101010101" pitchFamily="2" charset="-122"/>
                <a:cs typeface="Times New Roman" panose="02020603050405020304" pitchFamily="18" charset="0"/>
              </a:rPr>
              <a:t>Existing legacy assets, </a:t>
            </a:r>
            <a:endParaRPr lang="zh-CN" altLang="zh-CN" sz="2000" dirty="0">
              <a:latin typeface="Arial" panose="020B0604020202020204" pitchFamily="34" charset="0"/>
              <a:ea typeface="宋体" panose="02010600030101010101" pitchFamily="2" charset="-122"/>
              <a:cs typeface="Times New Roman" panose="02020603050405020304" pitchFamily="18" charset="0"/>
            </a:endParaRPr>
          </a:p>
          <a:p>
            <a:pPr marL="342900" lvl="0" indent="-342900">
              <a:spcAft>
                <a:spcPts val="0"/>
              </a:spcAft>
              <a:buFont typeface="Symbol" panose="05050102010706020507" pitchFamily="18" charset="2"/>
              <a:buChar char=""/>
            </a:pPr>
            <a:r>
              <a:rPr lang="en-US" altLang="zh-CN" sz="2000" dirty="0">
                <a:latin typeface="Arial" panose="020B0604020202020204" pitchFamily="34" charset="0"/>
                <a:ea typeface="宋体" panose="02010600030101010101" pitchFamily="2" charset="-122"/>
                <a:cs typeface="Times New Roman" panose="02020603050405020304" pitchFamily="18" charset="0"/>
              </a:rPr>
              <a:t>Third-party software packaged, </a:t>
            </a:r>
            <a:endParaRPr lang="zh-CN" altLang="zh-CN" sz="2000" dirty="0">
              <a:latin typeface="Arial" panose="020B0604020202020204" pitchFamily="34" charset="0"/>
              <a:ea typeface="宋体" panose="02010600030101010101" pitchFamily="2" charset="-122"/>
              <a:cs typeface="Times New Roman" panose="02020603050405020304" pitchFamily="18" charset="0"/>
            </a:endParaRPr>
          </a:p>
          <a:p>
            <a:pPr marL="342900" lvl="0" indent="-342900">
              <a:spcAft>
                <a:spcPts val="0"/>
              </a:spcAft>
              <a:buFont typeface="Symbol" panose="05050102010706020507" pitchFamily="18" charset="2"/>
              <a:buChar char=""/>
            </a:pPr>
            <a:r>
              <a:rPr lang="en-US" altLang="zh-CN" sz="2000" dirty="0">
                <a:latin typeface="Arial" panose="020B0604020202020204" pitchFamily="34" charset="0"/>
                <a:ea typeface="宋体" panose="02010600030101010101" pitchFamily="2" charset="-122"/>
                <a:cs typeface="Times New Roman" panose="02020603050405020304" pitchFamily="18" charset="0"/>
              </a:rPr>
              <a:t>COTS components (The Commercial-Off-The-Shelf components) or even </a:t>
            </a:r>
            <a:endParaRPr lang="zh-CN" altLang="zh-CN" sz="2000" dirty="0">
              <a:latin typeface="Arial" panose="020B0604020202020204" pitchFamily="34" charset="0"/>
              <a:ea typeface="宋体" panose="02010600030101010101" pitchFamily="2" charset="-122"/>
              <a:cs typeface="Times New Roman" panose="02020603050405020304" pitchFamily="18" charset="0"/>
            </a:endParaRPr>
          </a:p>
          <a:p>
            <a:pPr marL="342900" lvl="0" indent="-342900">
              <a:spcAft>
                <a:spcPts val="0"/>
              </a:spcAft>
              <a:buFont typeface="Symbol" panose="05050102010706020507" pitchFamily="18" charset="2"/>
              <a:buChar char=""/>
            </a:pPr>
            <a:r>
              <a:rPr lang="en-US" altLang="zh-CN" sz="2000" dirty="0">
                <a:latin typeface="Arial" panose="020B0604020202020204" pitchFamily="34" charset="0"/>
                <a:ea typeface="宋体" panose="02010600030101010101" pitchFamily="2" charset="-122"/>
                <a:cs typeface="Times New Roman" panose="02020603050405020304" pitchFamily="18" charset="0"/>
              </a:rPr>
              <a:t>Web services”. </a:t>
            </a:r>
            <a:endParaRPr lang="zh-CN" altLang="zh-CN" sz="2000" dirty="0">
              <a:latin typeface="Arial" panose="020B0604020202020204" pitchFamily="34" charset="0"/>
              <a:ea typeface="宋体" panose="02010600030101010101" pitchFamily="2" charset="-122"/>
              <a:cs typeface="Times New Roman" panose="02020603050405020304" pitchFamily="18" charset="0"/>
            </a:endParaRPr>
          </a:p>
          <a:p>
            <a:pPr>
              <a:spcBef>
                <a:spcPts val="1200"/>
              </a:spcBef>
            </a:pPr>
            <a:r>
              <a:rPr lang="en-US" altLang="zh-CN" sz="2000" dirty="0">
                <a:latin typeface="Arial" panose="020B0604020202020204" pitchFamily="34" charset="0"/>
                <a:ea typeface="宋体" panose="02010600030101010101" pitchFamily="2" charset="-122"/>
                <a:cs typeface="Times New Roman" panose="02020603050405020304" pitchFamily="18" charset="0"/>
              </a:rPr>
              <a:t>And also during the last decades, </a:t>
            </a:r>
            <a:r>
              <a:rPr lang="en-US" altLang="zh-CN" sz="2000" dirty="0">
                <a:solidFill>
                  <a:srgbClr val="C00000"/>
                </a:solidFill>
                <a:latin typeface="Arial" panose="020B0604020202020204" pitchFamily="34" charset="0"/>
                <a:ea typeface="宋体" panose="02010600030101010101" pitchFamily="2" charset="-122"/>
                <a:cs typeface="Times New Roman" panose="02020603050405020304" pitchFamily="18" charset="0"/>
              </a:rPr>
              <a:t>a large amount of software resources </a:t>
            </a:r>
            <a:r>
              <a:rPr lang="en-US" altLang="zh-CN" sz="2000" dirty="0">
                <a:latin typeface="Arial" panose="020B0604020202020204" pitchFamily="34" charset="0"/>
                <a:ea typeface="宋体" panose="02010600030101010101" pitchFamily="2" charset="-122"/>
                <a:cs typeface="Times New Roman" panose="02020603050405020304" pitchFamily="18" charset="0"/>
              </a:rPr>
              <a:t>has been produced; </a:t>
            </a:r>
            <a:r>
              <a:rPr lang="en-US" altLang="zh-CN" sz="2000" dirty="0">
                <a:solidFill>
                  <a:srgbClr val="C00000"/>
                </a:solidFill>
                <a:latin typeface="Arial" panose="020B0604020202020204" pitchFamily="34" charset="0"/>
                <a:ea typeface="宋体" panose="02010600030101010101" pitchFamily="2" charset="-122"/>
                <a:cs typeface="Times New Roman" panose="02020603050405020304" pitchFamily="18" charset="0"/>
              </a:rPr>
              <a:t>Software reuse </a:t>
            </a:r>
            <a:r>
              <a:rPr lang="en-US" altLang="zh-CN" sz="2000" dirty="0">
                <a:latin typeface="Arial" panose="020B0604020202020204" pitchFamily="34" charset="0"/>
                <a:ea typeface="宋体" panose="02010600030101010101" pitchFamily="2" charset="-122"/>
                <a:cs typeface="Times New Roman" panose="02020603050405020304" pitchFamily="18" charset="0"/>
              </a:rPr>
              <a:t>is proved significant to improve the quality and productivity of software development; </a:t>
            </a:r>
            <a:r>
              <a:rPr lang="en-US" altLang="zh-CN" sz="2000" dirty="0">
                <a:latin typeface="Arial" panose="020B0604020202020204" pitchFamily="34" charset="0"/>
                <a:ea typeface="宋体" panose="02010600030101010101" pitchFamily="2" charset="-122"/>
              </a:rPr>
              <a:t>t</a:t>
            </a:r>
            <a:r>
              <a:rPr lang="en-US" altLang="zh-CN" sz="2000" dirty="0">
                <a:latin typeface="Arial" panose="020B0604020202020204" pitchFamily="34" charset="0"/>
                <a:ea typeface="Times New Roman" panose="02020603050405020304" pitchFamily="18" charset="0"/>
              </a:rPr>
              <a:t>o support software reuse, </a:t>
            </a:r>
            <a:r>
              <a:rPr lang="en-US" altLang="zh-CN" sz="2000" i="1" dirty="0">
                <a:solidFill>
                  <a:srgbClr val="C00000"/>
                </a:solidFill>
                <a:latin typeface="Arial" panose="020B0604020202020204" pitchFamily="34" charset="0"/>
                <a:ea typeface="Times New Roman" panose="02020603050405020304" pitchFamily="18" charset="0"/>
              </a:rPr>
              <a:t>reverse engineering</a:t>
            </a:r>
            <a:r>
              <a:rPr lang="en-US" altLang="zh-CN" sz="2000" dirty="0">
                <a:latin typeface="Arial" panose="020B0604020202020204" pitchFamily="34" charset="0"/>
                <a:ea typeface="Times New Roman" panose="02020603050405020304" pitchFamily="18" charset="0"/>
              </a:rPr>
              <a:t>, one of the traditional technologies for software maintenance is now playing an important role for software development, </a:t>
            </a:r>
            <a:r>
              <a:rPr lang="en-US" altLang="zh-CN" sz="2000" dirty="0">
                <a:solidFill>
                  <a:srgbClr val="C00000"/>
                </a:solidFill>
                <a:latin typeface="Arial" panose="020B0604020202020204" pitchFamily="34" charset="0"/>
                <a:ea typeface="Times New Roman" panose="02020603050405020304" pitchFamily="18" charset="0"/>
              </a:rPr>
              <a:t>resulting </a:t>
            </a:r>
            <a:r>
              <a:rPr lang="en-US" altLang="zh-CN" sz="2000" i="1" u="sng" dirty="0">
                <a:solidFill>
                  <a:srgbClr val="C00000"/>
                </a:solidFill>
                <a:latin typeface="Arial" panose="020B0604020202020204" pitchFamily="34" charset="0"/>
                <a:ea typeface="Times New Roman" panose="02020603050405020304" pitchFamily="18" charset="0"/>
              </a:rPr>
              <a:t>reverse-forward engineering</a:t>
            </a:r>
            <a:r>
              <a:rPr lang="en-US" altLang="zh-CN" sz="2000" dirty="0">
                <a:solidFill>
                  <a:srgbClr val="C00000"/>
                </a:solidFill>
                <a:latin typeface="Arial" panose="020B0604020202020204" pitchFamily="34" charset="0"/>
                <a:ea typeface="Times New Roman" panose="02020603050405020304" pitchFamily="18" charset="0"/>
              </a:rPr>
              <a:t>.</a:t>
            </a:r>
            <a:endParaRPr lang="zh-CN" altLang="zh-CN" sz="2000" dirty="0">
              <a:solidFill>
                <a:srgbClr val="C00000"/>
              </a:solidFill>
              <a:latin typeface="Times New Roman" panose="02020603050405020304" pitchFamily="18" charset="0"/>
              <a:ea typeface="Times New Roman" panose="02020603050405020304" pitchFamily="18" charset="0"/>
            </a:endParaRPr>
          </a:p>
          <a:p>
            <a:endParaRPr lang="zh-CN" altLang="zh-CN" sz="2000" dirty="0">
              <a:solidFill>
                <a:srgbClr val="C00000"/>
              </a:solidFill>
              <a:latin typeface="Arial" panose="020B0604020202020204" pitchFamily="34" charset="0"/>
              <a:ea typeface="宋体" panose="02010600030101010101" pitchFamily="2" charset="-122"/>
              <a:cs typeface="Times New Roman" panose="02020603050405020304" pitchFamily="18" charset="0"/>
            </a:endParaRPr>
          </a:p>
        </p:txBody>
      </p:sp>
      <p:sp>
        <p:nvSpPr>
          <p:cNvPr id="7" name="矩形 6"/>
          <p:cNvSpPr/>
          <p:nvPr/>
        </p:nvSpPr>
        <p:spPr>
          <a:xfrm>
            <a:off x="1737123" y="1115258"/>
            <a:ext cx="8968325" cy="685059"/>
          </a:xfrm>
          <a:prstGeom prst="rect">
            <a:avLst/>
          </a:prstGeom>
          <a:solidFill>
            <a:schemeClr val="bg1"/>
          </a:solidFill>
          <a:ln w="28575">
            <a:solidFill>
              <a:schemeClr val="tx1"/>
            </a:solidFill>
          </a:ln>
        </p:spPr>
        <p:txBody>
          <a:bodyPr wrap="square">
            <a:spAutoFit/>
          </a:bodyPr>
          <a:lstStyle/>
          <a:p>
            <a:pPr>
              <a:lnSpc>
                <a:spcPct val="107000"/>
              </a:lnSpc>
              <a:spcBef>
                <a:spcPts val="600"/>
              </a:spcBef>
            </a:pPr>
            <a:r>
              <a:rPr lang="en-US" altLang="zh-CN" dirty="0">
                <a:latin typeface="Comic Sans MS" panose="030F0702030302020204" pitchFamily="66" charset="0"/>
                <a:ea typeface="宋体" panose="02010600030101010101" pitchFamily="2" charset="-122"/>
                <a:cs typeface="Times New Roman" panose="02020603050405020304" pitchFamily="18" charset="0"/>
              </a:rPr>
              <a:t>It is known, Google’s machine translation is highly based on reusing what has been translated, and the progress of the translation has </a:t>
            </a:r>
            <a:r>
              <a:rPr lang="en-US" altLang="zh-CN" i="1" dirty="0">
                <a:solidFill>
                  <a:srgbClr val="C00000"/>
                </a:solidFill>
                <a:latin typeface="Comic Sans MS" panose="030F0702030302020204" pitchFamily="66" charset="0"/>
                <a:ea typeface="宋体" panose="02010600030101010101" pitchFamily="2" charset="-122"/>
                <a:cs typeface="Times New Roman" panose="02020603050405020304" pitchFamily="18" charset="0"/>
              </a:rPr>
              <a:t>been made significantly</a:t>
            </a:r>
            <a:r>
              <a:rPr lang="en-US" altLang="zh-CN" dirty="0">
                <a:latin typeface="Comic Sans MS" panose="030F0702030302020204" pitchFamily="66" charset="0"/>
                <a:ea typeface="宋体"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3865291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83472" y="1253288"/>
            <a:ext cx="9506187" cy="5623399"/>
          </a:xfrm>
          <a:prstGeom prst="rect">
            <a:avLst/>
          </a:prstGeom>
        </p:spPr>
        <p:txBody>
          <a:bodyPr wrap="square">
            <a:spAutoFit/>
          </a:bodyPr>
          <a:lstStyle/>
          <a:p>
            <a:pPr>
              <a:lnSpc>
                <a:spcPct val="107000"/>
              </a:lnSpc>
              <a:spcAft>
                <a:spcPts val="800"/>
              </a:spcAft>
            </a:pPr>
            <a:r>
              <a:rPr lang="en-US" altLang="zh-CN" sz="2400" dirty="0">
                <a:latin typeface="Arial" panose="020B0604020202020204" pitchFamily="34" charset="0"/>
                <a:ea typeface="宋体" panose="02010600030101010101" pitchFamily="2" charset="-122"/>
                <a:cs typeface="Times New Roman" panose="02020603050405020304" pitchFamily="18" charset="0"/>
              </a:rPr>
              <a:t>The </a:t>
            </a:r>
            <a:r>
              <a:rPr lang="en-US" altLang="zh-CN" sz="2400" b="1" dirty="0">
                <a:latin typeface="Arial" panose="020B0604020202020204" pitchFamily="34" charset="0"/>
                <a:ea typeface="宋体" panose="02010600030101010101" pitchFamily="2" charset="-122"/>
                <a:cs typeface="Times New Roman" panose="02020603050405020304" pitchFamily="18" charset="0"/>
              </a:rPr>
              <a:t>“Reverse-Forward Engineering</a:t>
            </a:r>
            <a:r>
              <a:rPr lang="en-US" altLang="zh-CN" sz="2400" dirty="0">
                <a:latin typeface="Arial" panose="020B0604020202020204" pitchFamily="34" charset="0"/>
                <a:ea typeface="宋体" panose="02010600030101010101" pitchFamily="2" charset="-122"/>
                <a:cs typeface="Times New Roman" panose="02020603050405020304" pitchFamily="18" charset="0"/>
              </a:rPr>
              <a:t>” as addressed in this lecture looks radicular. Generally speaking, without forward engineering, we have nothing to reverse. While the situation has been changed in the era of big data.</a:t>
            </a:r>
            <a:endParaRPr lang="zh-CN" altLang="zh-CN" sz="2400" dirty="0">
              <a:latin typeface="Calibri" panose="020F0502020204030204" pitchFamily="34" charset="0"/>
              <a:ea typeface="宋体" panose="02010600030101010101" pitchFamily="2" charset="-122"/>
              <a:cs typeface="Times New Roman" panose="02020603050405020304" pitchFamily="18" charset="0"/>
            </a:endParaRPr>
          </a:p>
          <a:p>
            <a:pPr marL="457200">
              <a:spcAft>
                <a:spcPts val="0"/>
              </a:spcAft>
            </a:pPr>
            <a:r>
              <a:rPr lang="en-US" altLang="zh-CN" sz="2400" b="1" i="1" u="sng" dirty="0">
                <a:latin typeface="Arial" panose="020B0604020202020204" pitchFamily="34" charset="0"/>
                <a:ea typeface="Times New Roman" panose="02020603050405020304" pitchFamily="18" charset="0"/>
              </a:rPr>
              <a:t>Forward Engineering</a:t>
            </a:r>
            <a:r>
              <a:rPr lang="en-US" altLang="zh-CN" sz="2400" dirty="0">
                <a:latin typeface="Arial" panose="020B0604020202020204" pitchFamily="34" charset="0"/>
                <a:ea typeface="Times New Roman" panose="02020603050405020304" pitchFamily="18" charset="0"/>
              </a:rPr>
              <a:t> is the traditional process of moving from high-level abstractions and logical designs to the physical implementation of a system {Chikofsky-90}</a:t>
            </a:r>
            <a:endParaRPr lang="zh-CN" altLang="zh-CN" sz="2400" dirty="0">
              <a:latin typeface="Times New Roman" panose="02020603050405020304" pitchFamily="18" charset="0"/>
              <a:ea typeface="Times New Roman" panose="02020603050405020304" pitchFamily="18" charset="0"/>
            </a:endParaRPr>
          </a:p>
          <a:p>
            <a:pPr marL="457200">
              <a:spcAft>
                <a:spcPts val="0"/>
              </a:spcAft>
            </a:pPr>
            <a:r>
              <a:rPr lang="en-US" altLang="zh-CN" sz="2400" b="1" i="1" u="sng" dirty="0">
                <a:latin typeface="Arial" panose="020B0604020202020204" pitchFamily="34" charset="0"/>
                <a:ea typeface="Times New Roman" panose="02020603050405020304" pitchFamily="18" charset="0"/>
              </a:rPr>
              <a:t>Reverse Engineering</a:t>
            </a:r>
            <a:r>
              <a:rPr lang="en-US" altLang="zh-CN" sz="2400" b="1" dirty="0">
                <a:latin typeface="Arial" panose="020B0604020202020204" pitchFamily="34" charset="0"/>
                <a:ea typeface="Times New Roman" panose="02020603050405020304" pitchFamily="18" charset="0"/>
              </a:rPr>
              <a:t> </a:t>
            </a:r>
            <a:r>
              <a:rPr lang="en-US" altLang="zh-CN" sz="2400" dirty="0">
                <a:latin typeface="Arial" panose="020B0604020202020204" pitchFamily="34" charset="0"/>
                <a:ea typeface="Times New Roman" panose="02020603050405020304" pitchFamily="18" charset="0"/>
              </a:rPr>
              <a:t>is</a:t>
            </a:r>
            <a:r>
              <a:rPr lang="en-US" altLang="zh-CN" sz="2400" b="1" dirty="0">
                <a:latin typeface="Arial" panose="020B0604020202020204" pitchFamily="34" charset="0"/>
                <a:ea typeface="Times New Roman" panose="02020603050405020304" pitchFamily="18" charset="0"/>
              </a:rPr>
              <a:t> </a:t>
            </a:r>
            <a:r>
              <a:rPr lang="en-US" altLang="zh-CN" sz="2400" dirty="0">
                <a:latin typeface="Arial" panose="020B0604020202020204" pitchFamily="34" charset="0"/>
                <a:ea typeface="Times New Roman" panose="02020603050405020304" pitchFamily="18" charset="0"/>
              </a:rPr>
              <a:t>the process of analyzing a subject system to identify the system's components and their interrelationships and create representations of the system in another form or at a higher level of abstraction” {Chikofsky-90}. </a:t>
            </a:r>
            <a:endParaRPr lang="zh-CN" altLang="zh-CN" sz="2400" dirty="0">
              <a:latin typeface="Times New Roman" panose="02020603050405020304" pitchFamily="18" charset="0"/>
              <a:ea typeface="Times New Roman" panose="02020603050405020304" pitchFamily="18" charset="0"/>
            </a:endParaRPr>
          </a:p>
          <a:p>
            <a:pPr lvl="1">
              <a:lnSpc>
                <a:spcPct val="107000"/>
              </a:lnSpc>
              <a:spcBef>
                <a:spcPts val="600"/>
              </a:spcBef>
              <a:spcAft>
                <a:spcPts val="800"/>
              </a:spcAft>
            </a:pPr>
            <a:r>
              <a:rPr lang="en-US" altLang="zh-CN" sz="2400" b="1" i="1" u="sng" dirty="0">
                <a:solidFill>
                  <a:srgbClr val="C00000"/>
                </a:solidFill>
                <a:latin typeface="Arial" panose="020B0604020202020204" pitchFamily="34" charset="0"/>
                <a:ea typeface="宋体" panose="02010600030101010101" pitchFamily="2" charset="-122"/>
                <a:cs typeface="Times New Roman" panose="02020603050405020304" pitchFamily="18" charset="0"/>
              </a:rPr>
              <a:t>Reverse-Forward Engineering</a:t>
            </a:r>
            <a:r>
              <a:rPr lang="en-US" altLang="zh-CN" sz="2400" dirty="0">
                <a:solidFill>
                  <a:srgbClr val="C00000"/>
                </a:solidFill>
                <a:latin typeface="Arial" panose="020B0604020202020204" pitchFamily="34" charset="0"/>
                <a:ea typeface="宋体" panose="02010600030101010101" pitchFamily="2" charset="-122"/>
                <a:cs typeface="Times New Roman" panose="02020603050405020304" pitchFamily="18" charset="0"/>
              </a:rPr>
              <a:t> </a:t>
            </a:r>
            <a:r>
              <a:rPr lang="en-US" altLang="zh-CN" sz="2400" dirty="0">
                <a:latin typeface="Arial" panose="020B0604020202020204" pitchFamily="34" charset="0"/>
                <a:ea typeface="宋体" panose="02010600030101010101" pitchFamily="2" charset="-122"/>
                <a:cs typeface="Times New Roman" panose="02020603050405020304" pitchFamily="18" charset="0"/>
              </a:rPr>
              <a:t>simply means doing reverse engineering the first, then start forward engineering next. </a:t>
            </a:r>
            <a:r>
              <a:rPr lang="en-US" altLang="zh-CN" sz="2400" b="1" i="1" dirty="0">
                <a:solidFill>
                  <a:srgbClr val="C00000"/>
                </a:solidFill>
                <a:latin typeface="Arial" panose="020B0604020202020204" pitchFamily="34" charset="0"/>
                <a:ea typeface="宋体" panose="02010600030101010101" pitchFamily="2" charset="-122"/>
                <a:cs typeface="Times New Roman" panose="02020603050405020304" pitchFamily="18" charset="0"/>
              </a:rPr>
              <a:t>How is that?</a:t>
            </a:r>
          </a:p>
        </p:txBody>
      </p:sp>
      <p:sp>
        <p:nvSpPr>
          <p:cNvPr id="5" name="矩形 4"/>
          <p:cNvSpPr/>
          <p:nvPr/>
        </p:nvSpPr>
        <p:spPr>
          <a:xfrm>
            <a:off x="1883472" y="358890"/>
            <a:ext cx="6014788" cy="584775"/>
          </a:xfrm>
          <a:prstGeom prst="rect">
            <a:avLst/>
          </a:prstGeom>
        </p:spPr>
        <p:txBody>
          <a:bodyPr wrap="none">
            <a:spAutoFit/>
          </a:bodyPr>
          <a:lstStyle/>
          <a:p>
            <a:r>
              <a:rPr lang="en-US" altLang="zh-CN" sz="3200" b="1" dirty="0">
                <a:solidFill>
                  <a:srgbClr val="C00000"/>
                </a:solidFill>
                <a:latin typeface="Arial" panose="020B0604020202020204" pitchFamily="34" charset="0"/>
                <a:ea typeface="宋体" panose="02010600030101010101" pitchFamily="2" charset="-122"/>
                <a:cs typeface="Arial" panose="020B0604020202020204" pitchFamily="34" charset="0"/>
              </a:rPr>
              <a:t>Reverse-Forward Engineering</a:t>
            </a:r>
            <a:endParaRPr lang="zh-CN" altLang="en-US" sz="32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980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921D-7DD4-C12D-2FA4-1F8B439622CC}"/>
              </a:ext>
            </a:extLst>
          </p:cNvPr>
          <p:cNvSpPr>
            <a:spLocks noGrp="1"/>
          </p:cNvSpPr>
          <p:nvPr>
            <p:ph type="title"/>
          </p:nvPr>
        </p:nvSpPr>
        <p:spPr>
          <a:xfrm>
            <a:off x="2589212" y="762529"/>
            <a:ext cx="8911687" cy="639914"/>
          </a:xfrm>
          <a:ln>
            <a:solidFill>
              <a:schemeClr val="tx2">
                <a:lumMod val="75000"/>
              </a:schemeClr>
            </a:solidFill>
          </a:ln>
        </p:spPr>
        <p:txBody>
          <a:bodyPr>
            <a:normAutofit/>
          </a:bodyPr>
          <a:lstStyle/>
          <a:p>
            <a:r>
              <a:rPr lang="en-US" altLang="zh-CN" sz="2800" b="1" dirty="0">
                <a:solidFill>
                  <a:srgbClr val="C00000"/>
                </a:solidFill>
                <a:effectLst>
                  <a:outerShdw blurRad="38100" dist="38100" dir="2700000" algn="tl">
                    <a:srgbClr val="000000">
                      <a:alpha val="43137"/>
                    </a:srgbClr>
                  </a:outerShdw>
                </a:effectLst>
              </a:rPr>
              <a:t>Reverse Engineering vs Forward Engineering</a:t>
            </a:r>
            <a:endParaRPr lang="LID4096" sz="2800" b="1" dirty="0">
              <a:solidFill>
                <a:srgbClr val="C0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A13BD19C-A220-428D-0295-724267332D48}"/>
              </a:ext>
            </a:extLst>
          </p:cNvPr>
          <p:cNvSpPr>
            <a:spLocks noGrp="1"/>
          </p:cNvSpPr>
          <p:nvPr>
            <p:ph idx="1"/>
          </p:nvPr>
        </p:nvSpPr>
        <p:spPr>
          <a:xfrm>
            <a:off x="2589212" y="1766048"/>
            <a:ext cx="8915400" cy="3657600"/>
          </a:xfrm>
        </p:spPr>
        <p:txBody>
          <a:bodyPr/>
          <a:lstStyle/>
          <a:p>
            <a:r>
              <a:rPr lang="en-US" b="1" dirty="0"/>
              <a:t>Software Engineering:</a:t>
            </a:r>
          </a:p>
          <a:p>
            <a:endParaRPr lang="en-US" b="1" dirty="0"/>
          </a:p>
          <a:p>
            <a:endParaRPr lang="en-US" b="1" dirty="0">
              <a:solidFill>
                <a:schemeClr val="tx1"/>
              </a:solidFill>
            </a:endParaRPr>
          </a:p>
          <a:p>
            <a:r>
              <a:rPr lang="en-US" b="1" dirty="0">
                <a:solidFill>
                  <a:schemeClr val="tx1"/>
                </a:solidFill>
              </a:rPr>
              <a:t>Reverse Engineering:</a:t>
            </a:r>
          </a:p>
          <a:p>
            <a:endParaRPr lang="en-US" b="1" dirty="0">
              <a:solidFill>
                <a:schemeClr val="tx1"/>
              </a:solidFill>
            </a:endParaRPr>
          </a:p>
          <a:p>
            <a:endParaRPr lang="en-US" b="1" dirty="0">
              <a:solidFill>
                <a:schemeClr val="tx1"/>
              </a:solidFill>
            </a:endParaRPr>
          </a:p>
          <a:p>
            <a:r>
              <a:rPr lang="en-US" b="1" dirty="0">
                <a:solidFill>
                  <a:schemeClr val="tx1"/>
                </a:solidFill>
              </a:rPr>
              <a:t>Forward Engineering:</a:t>
            </a:r>
            <a:endParaRPr lang="LID4096" dirty="0"/>
          </a:p>
        </p:txBody>
      </p:sp>
      <p:sp>
        <p:nvSpPr>
          <p:cNvPr id="4" name="Rectangle 3">
            <a:extLst>
              <a:ext uri="{FF2B5EF4-FFF2-40B4-BE49-F238E27FC236}">
                <a16:creationId xmlns:a16="http://schemas.microsoft.com/office/drawing/2014/main" id="{A571D376-4AA7-24CF-DB23-51472F3A9CD9}"/>
              </a:ext>
            </a:extLst>
          </p:cNvPr>
          <p:cNvSpPr/>
          <p:nvPr/>
        </p:nvSpPr>
        <p:spPr>
          <a:xfrm>
            <a:off x="3040623" y="2186048"/>
            <a:ext cx="6562164" cy="510989"/>
          </a:xfrm>
          <a:prstGeom prst="rect">
            <a:avLst/>
          </a:prstGeom>
          <a:solidFill>
            <a:schemeClr val="accent6">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a:p>
            <a:pPr algn="ctr"/>
            <a:r>
              <a:rPr lang="en-US" b="1" dirty="0">
                <a:effectLst>
                  <a:outerShdw blurRad="38100" dist="38100" dir="2700000" algn="tl">
                    <a:srgbClr val="000000">
                      <a:alpha val="43137"/>
                    </a:srgbClr>
                  </a:outerShdw>
                </a:effectLst>
              </a:rPr>
              <a:t>System </a:t>
            </a:r>
            <a:r>
              <a:rPr lang="en-US" dirty="0">
                <a:solidFill>
                  <a:srgbClr val="C00000"/>
                </a:solidFill>
              </a:rPr>
              <a:t>=</a:t>
            </a:r>
            <a:r>
              <a:rPr lang="en-US" b="1" dirty="0">
                <a:effectLst>
                  <a:outerShdw blurRad="38100" dist="38100" dir="2700000" algn="tl">
                    <a:srgbClr val="000000">
                      <a:alpha val="43137"/>
                    </a:srgbClr>
                  </a:outerShdw>
                </a:effectLst>
              </a:rPr>
              <a:t> Architecture + {Component}</a:t>
            </a:r>
          </a:p>
          <a:p>
            <a:pPr algn="ctr"/>
            <a:endParaRPr lang="en-US" dirty="0"/>
          </a:p>
        </p:txBody>
      </p:sp>
      <p:sp>
        <p:nvSpPr>
          <p:cNvPr id="9" name="Rectangle 8">
            <a:extLst>
              <a:ext uri="{FF2B5EF4-FFF2-40B4-BE49-F238E27FC236}">
                <a16:creationId xmlns:a16="http://schemas.microsoft.com/office/drawing/2014/main" id="{3675E98A-2FEB-D395-0993-12178E34F168}"/>
              </a:ext>
            </a:extLst>
          </p:cNvPr>
          <p:cNvSpPr/>
          <p:nvPr/>
        </p:nvSpPr>
        <p:spPr>
          <a:xfrm>
            <a:off x="3040623" y="3397121"/>
            <a:ext cx="6562164" cy="510989"/>
          </a:xfrm>
          <a:prstGeom prst="rect">
            <a:avLst/>
          </a:prstGeom>
          <a:solidFill>
            <a:schemeClr val="accent6">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a:p>
            <a:pPr algn="ctr">
              <a:spcBef>
                <a:spcPts val="1800"/>
              </a:spcBef>
            </a:pPr>
            <a:r>
              <a:rPr lang="en-US" b="1" dirty="0">
                <a:effectLst>
                  <a:outerShdw blurRad="38100" dist="38100" dir="2700000" algn="tl">
                    <a:srgbClr val="000000">
                      <a:alpha val="43137"/>
                    </a:srgbClr>
                  </a:outerShdw>
                </a:effectLst>
              </a:rPr>
              <a:t>System </a:t>
            </a:r>
            <a:r>
              <a:rPr lang="en-US" b="1" dirty="0">
                <a:solidFill>
                  <a:srgbClr val="C00000"/>
                </a:solidFill>
                <a:effectLst>
                  <a:outerShdw blurRad="38100" dist="38100" dir="2700000" algn="tl">
                    <a:srgbClr val="000000">
                      <a:alpha val="43137"/>
                    </a:srgbClr>
                  </a:outerShdw>
                </a:effectLst>
                <a:sym typeface="Wingdings" panose="05000000000000000000" pitchFamily="2" charset="2"/>
              </a:rPr>
              <a:t></a:t>
            </a:r>
            <a:r>
              <a:rPr lang="en-US" b="1" dirty="0">
                <a:effectLst>
                  <a:outerShdw blurRad="38100" dist="38100" dir="2700000" algn="tl">
                    <a:srgbClr val="000000">
                      <a:alpha val="43137"/>
                    </a:srgbClr>
                  </a:outerShdw>
                </a:effectLst>
              </a:rPr>
              <a:t> Architecture + {Component}</a:t>
            </a:r>
          </a:p>
          <a:p>
            <a:pPr algn="ctr"/>
            <a:endParaRPr lang="en-US" b="1" dirty="0">
              <a:solidFill>
                <a:schemeClr val="tx1"/>
              </a:solidFill>
            </a:endParaRPr>
          </a:p>
          <a:p>
            <a:pPr algn="ctr"/>
            <a:endParaRPr lang="en-US" dirty="0"/>
          </a:p>
        </p:txBody>
      </p:sp>
      <p:sp>
        <p:nvSpPr>
          <p:cNvPr id="10" name="Rectangle 9">
            <a:extLst>
              <a:ext uri="{FF2B5EF4-FFF2-40B4-BE49-F238E27FC236}">
                <a16:creationId xmlns:a16="http://schemas.microsoft.com/office/drawing/2014/main" id="{5A71C0A2-9483-6360-4694-C65A52ECBF83}"/>
              </a:ext>
            </a:extLst>
          </p:cNvPr>
          <p:cNvSpPr/>
          <p:nvPr/>
        </p:nvSpPr>
        <p:spPr>
          <a:xfrm>
            <a:off x="3040623" y="4591671"/>
            <a:ext cx="6562164" cy="510989"/>
          </a:xfrm>
          <a:prstGeom prst="rect">
            <a:avLst/>
          </a:prstGeom>
          <a:solidFill>
            <a:schemeClr val="accent6">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a:p>
            <a:pPr algn="ctr"/>
            <a:r>
              <a:rPr lang="en-US" b="1" dirty="0">
                <a:effectLst>
                  <a:outerShdw blurRad="38100" dist="38100" dir="2700000" algn="tl">
                    <a:srgbClr val="000000">
                      <a:alpha val="43137"/>
                    </a:srgbClr>
                  </a:outerShdw>
                </a:effectLst>
              </a:rPr>
              <a:t>System </a:t>
            </a:r>
            <a:r>
              <a:rPr lang="en-US" b="1" dirty="0">
                <a:solidFill>
                  <a:srgbClr val="C00000"/>
                </a:solidFill>
                <a:effectLst>
                  <a:outerShdw blurRad="38100" dist="38100" dir="2700000" algn="tl">
                    <a:srgbClr val="000000">
                      <a:alpha val="43137"/>
                    </a:srgbClr>
                  </a:outerShdw>
                </a:effectLst>
                <a:sym typeface="Wingdings" panose="05000000000000000000" pitchFamily="2" charset="2"/>
              </a:rPr>
              <a:t></a:t>
            </a:r>
            <a:r>
              <a:rPr lang="en-US" b="1" dirty="0">
                <a:effectLst>
                  <a:outerShdw blurRad="38100" dist="38100" dir="2700000" algn="tl">
                    <a:srgbClr val="000000">
                      <a:alpha val="43137"/>
                    </a:srgbClr>
                  </a:outerShdw>
                </a:effectLst>
              </a:rPr>
              <a:t> Architecture + {Component}</a:t>
            </a:r>
          </a:p>
          <a:p>
            <a:pPr algn="ctr"/>
            <a:endParaRPr lang="en-US" dirty="0"/>
          </a:p>
        </p:txBody>
      </p:sp>
      <p:cxnSp>
        <p:nvCxnSpPr>
          <p:cNvPr id="13" name="Connector: Elbow 12">
            <a:extLst>
              <a:ext uri="{FF2B5EF4-FFF2-40B4-BE49-F238E27FC236}">
                <a16:creationId xmlns:a16="http://schemas.microsoft.com/office/drawing/2014/main" id="{BDF23D55-1F08-BB98-D279-121CB6D695E7}"/>
              </a:ext>
            </a:extLst>
          </p:cNvPr>
          <p:cNvCxnSpPr>
            <a:cxnSpLocks/>
            <a:stCxn id="2" idx="1"/>
            <a:endCxn id="4" idx="1"/>
          </p:cNvCxnSpPr>
          <p:nvPr/>
        </p:nvCxnSpPr>
        <p:spPr>
          <a:xfrm rot="10800000" flipH="1" flipV="1">
            <a:off x="2589211" y="1082485"/>
            <a:ext cx="451411" cy="1359057"/>
          </a:xfrm>
          <a:prstGeom prst="bentConnector3">
            <a:avLst>
              <a:gd name="adj1" fmla="val -50641"/>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C1EF85ED-28C7-D432-140D-00CA4AF4FF1B}"/>
              </a:ext>
            </a:extLst>
          </p:cNvPr>
          <p:cNvCxnSpPr>
            <a:cxnSpLocks/>
            <a:stCxn id="2" idx="1"/>
            <a:endCxn id="9" idx="1"/>
          </p:cNvCxnSpPr>
          <p:nvPr/>
        </p:nvCxnSpPr>
        <p:spPr>
          <a:xfrm rot="10800000" flipH="1" flipV="1">
            <a:off x="2589211" y="1082486"/>
            <a:ext cx="451411" cy="2570130"/>
          </a:xfrm>
          <a:prstGeom prst="bentConnector3">
            <a:avLst>
              <a:gd name="adj1" fmla="val -50641"/>
            </a:avLst>
          </a:prstGeom>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0550211-92C8-FF31-C6A3-4EB757036548}"/>
              </a:ext>
            </a:extLst>
          </p:cNvPr>
          <p:cNvCxnSpPr>
            <a:cxnSpLocks/>
            <a:stCxn id="2" idx="1"/>
            <a:endCxn id="10" idx="1"/>
          </p:cNvCxnSpPr>
          <p:nvPr/>
        </p:nvCxnSpPr>
        <p:spPr>
          <a:xfrm rot="10800000" flipH="1" flipV="1">
            <a:off x="2589211" y="1082486"/>
            <a:ext cx="451411" cy="3764680"/>
          </a:xfrm>
          <a:prstGeom prst="bentConnector3">
            <a:avLst>
              <a:gd name="adj1" fmla="val -5064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9687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06682" y="1532174"/>
            <a:ext cx="8137072" cy="3046988"/>
          </a:xfrm>
          <a:prstGeom prst="rect">
            <a:avLst/>
          </a:prstGeom>
        </p:spPr>
        <p:txBody>
          <a:bodyPr wrap="square">
            <a:spAutoFit/>
          </a:bodyPr>
          <a:lstStyle/>
          <a:p>
            <a:pPr marL="457200">
              <a:spcAft>
                <a:spcPts val="0"/>
              </a:spcAft>
            </a:pPr>
            <a:r>
              <a:rPr lang="en-US" altLang="zh-CN" sz="2400" b="1" dirty="0">
                <a:latin typeface="Arial" panose="020B0604020202020204" pitchFamily="34" charset="0"/>
                <a:ea typeface="Times New Roman" panose="02020603050405020304" pitchFamily="18" charset="0"/>
              </a:rPr>
              <a:t>Reverse-forward engineering</a:t>
            </a:r>
            <a:r>
              <a:rPr lang="en-US" altLang="zh-CN" sz="2400" dirty="0">
                <a:latin typeface="Arial" panose="020B0604020202020204" pitchFamily="34" charset="0"/>
                <a:ea typeface="Times New Roman" panose="02020603050405020304" pitchFamily="18" charset="0"/>
              </a:rPr>
              <a:t> is a process </a:t>
            </a:r>
            <a:r>
              <a:rPr lang="en-US" altLang="zh-CN" sz="2400" i="1" u="sng" dirty="0">
                <a:latin typeface="Arial" panose="020B0604020202020204" pitchFamily="34" charset="0"/>
                <a:ea typeface="Times New Roman" panose="02020603050405020304" pitchFamily="18" charset="0"/>
              </a:rPr>
              <a:t>to develop a target software system with reusing existing systems</a:t>
            </a:r>
            <a:r>
              <a:rPr lang="en-US" altLang="zh-CN" sz="2400" i="1" dirty="0">
                <a:latin typeface="Arial" panose="020B0604020202020204" pitchFamily="34" charset="0"/>
                <a:ea typeface="Times New Roman" panose="02020603050405020304" pitchFamily="18" charset="0"/>
              </a:rPr>
              <a:t>. </a:t>
            </a:r>
            <a:r>
              <a:rPr lang="en-US" altLang="zh-CN" sz="2400" dirty="0">
                <a:latin typeface="Arial" panose="020B0604020202020204" pitchFamily="34" charset="0"/>
                <a:ea typeface="Times New Roman" panose="02020603050405020304" pitchFamily="18" charset="0"/>
              </a:rPr>
              <a:t>To make an existing system reusable, reverse engineering is applied, resulting reusable artifacts to support software </a:t>
            </a:r>
            <a:r>
              <a:rPr lang="en-US" altLang="zh-CN" sz="2400" i="1" dirty="0">
                <a:latin typeface="Arial" panose="020B0604020202020204" pitchFamily="34" charset="0"/>
                <a:ea typeface="Times New Roman" panose="02020603050405020304" pitchFamily="18" charset="0"/>
              </a:rPr>
              <a:t>development. The process is called reverse-forward engineering </a:t>
            </a:r>
            <a:r>
              <a:rPr lang="en-US" altLang="zh-CN" sz="2400" dirty="0">
                <a:latin typeface="Arial" panose="020B0604020202020204" pitchFamily="34" charset="0"/>
                <a:ea typeface="Times New Roman" panose="02020603050405020304" pitchFamily="18" charset="0"/>
              </a:rPr>
              <a:t>because reverse engineering have to be done before forward engineering.</a:t>
            </a:r>
            <a:endParaRPr lang="zh-CN" altLang="zh-CN" sz="2400" dirty="0">
              <a:effectLst/>
              <a:latin typeface="Times New Roman" panose="02020603050405020304" pitchFamily="18" charset="0"/>
              <a:ea typeface="Times New Roman" panose="02020603050405020304" pitchFamily="18" charset="0"/>
            </a:endParaRPr>
          </a:p>
        </p:txBody>
      </p:sp>
      <p:sp>
        <p:nvSpPr>
          <p:cNvPr id="6" name="矩形 5"/>
          <p:cNvSpPr/>
          <p:nvPr/>
        </p:nvSpPr>
        <p:spPr>
          <a:xfrm>
            <a:off x="1887172" y="695714"/>
            <a:ext cx="5649303" cy="584775"/>
          </a:xfrm>
          <a:prstGeom prst="rect">
            <a:avLst/>
          </a:prstGeom>
        </p:spPr>
        <p:txBody>
          <a:bodyPr wrap="none">
            <a:spAutoFit/>
          </a:bodyPr>
          <a:lstStyle/>
          <a:p>
            <a:r>
              <a:rPr lang="en-US" altLang="zh-CN" sz="3200" dirty="0">
                <a:solidFill>
                  <a:srgbClr val="C00000"/>
                </a:solidFill>
                <a:latin typeface="Arial" panose="020B0604020202020204" pitchFamily="34" charset="0"/>
                <a:ea typeface="宋体" panose="02010600030101010101" pitchFamily="2" charset="-122"/>
                <a:cs typeface="Arial" panose="020B0604020202020204" pitchFamily="34" charset="0"/>
              </a:rPr>
              <a:t>Reverse-Forward Engineering</a:t>
            </a:r>
            <a:endParaRPr lang="zh-CN" altLang="en-US" sz="3200" dirty="0">
              <a:solidFill>
                <a:srgbClr val="C00000"/>
              </a:solidFill>
              <a:latin typeface="Arial" panose="020B0604020202020204" pitchFamily="34" charset="0"/>
              <a:cs typeface="Arial" panose="020B0604020202020204" pitchFamily="34" charset="0"/>
            </a:endParaRPr>
          </a:p>
        </p:txBody>
      </p:sp>
      <p:grpSp>
        <p:nvGrpSpPr>
          <p:cNvPr id="7" name="组合 6"/>
          <p:cNvGrpSpPr/>
          <p:nvPr/>
        </p:nvGrpSpPr>
        <p:grpSpPr>
          <a:xfrm>
            <a:off x="1207490" y="4547075"/>
            <a:ext cx="10009775" cy="1696298"/>
            <a:chOff x="1428538" y="4194904"/>
            <a:chExt cx="9011560" cy="1491503"/>
          </a:xfrm>
        </p:grpSpPr>
        <p:sp>
          <p:nvSpPr>
            <p:cNvPr id="8" name="右箭头 7"/>
            <p:cNvSpPr/>
            <p:nvPr/>
          </p:nvSpPr>
          <p:spPr>
            <a:xfrm>
              <a:off x="5037036" y="4673507"/>
              <a:ext cx="1736542" cy="773387"/>
            </a:xfrm>
            <a:prstGeom prst="righ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Reusable Artifacts</a:t>
              </a:r>
              <a:endParaRPr lang="en-US" sz="1400" dirty="0"/>
            </a:p>
          </p:txBody>
        </p:sp>
        <p:sp>
          <p:nvSpPr>
            <p:cNvPr id="9" name="圆角矩形 8"/>
            <p:cNvSpPr/>
            <p:nvPr/>
          </p:nvSpPr>
          <p:spPr>
            <a:xfrm>
              <a:off x="3102692" y="4433994"/>
              <a:ext cx="1934344" cy="1252413"/>
            </a:xfrm>
            <a:prstGeom prst="roundRect">
              <a:avLst/>
            </a:prstGeom>
            <a:solidFill>
              <a:schemeClr val="accent4">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Reverse Engineering</a:t>
              </a:r>
              <a:endParaRPr lang="en-US" sz="2400" dirty="0"/>
            </a:p>
          </p:txBody>
        </p:sp>
        <p:sp>
          <p:nvSpPr>
            <p:cNvPr id="10" name="圆角矩形 9"/>
            <p:cNvSpPr/>
            <p:nvPr/>
          </p:nvSpPr>
          <p:spPr>
            <a:xfrm>
              <a:off x="6773578" y="4433993"/>
              <a:ext cx="1934344" cy="1252413"/>
            </a:xfrm>
            <a:prstGeom prst="roundRect">
              <a:avLst/>
            </a:prstGeom>
            <a:solidFill>
              <a:schemeClr val="accent4">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Forward Engineering</a:t>
              </a:r>
            </a:p>
          </p:txBody>
        </p:sp>
        <p:sp>
          <p:nvSpPr>
            <p:cNvPr id="11" name="右箭头 10"/>
            <p:cNvSpPr/>
            <p:nvPr/>
          </p:nvSpPr>
          <p:spPr>
            <a:xfrm rot="19815129">
              <a:off x="8731747" y="4239371"/>
              <a:ext cx="1708351" cy="773387"/>
            </a:xfrm>
            <a:prstGeom prst="rightArrow">
              <a:avLst>
                <a:gd name="adj1" fmla="val 50000"/>
                <a:gd name="adj2" fmla="val 61724"/>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System</a:t>
              </a:r>
              <a:endParaRPr lang="en-US" sz="1600" dirty="0"/>
            </a:p>
          </p:txBody>
        </p:sp>
        <p:sp>
          <p:nvSpPr>
            <p:cNvPr id="12" name="右箭头 11"/>
            <p:cNvSpPr/>
            <p:nvPr/>
          </p:nvSpPr>
          <p:spPr>
            <a:xfrm rot="1513163">
              <a:off x="1428538" y="4194904"/>
              <a:ext cx="1718672" cy="792067"/>
            </a:xfrm>
            <a:prstGeom prst="righ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Legacy System</a:t>
              </a:r>
              <a:endParaRPr lang="en-US" sz="1600" dirty="0"/>
            </a:p>
          </p:txBody>
        </p:sp>
      </p:grpSp>
      <p:sp>
        <p:nvSpPr>
          <p:cNvPr id="3" name="Rectangle 2">
            <a:extLst>
              <a:ext uri="{FF2B5EF4-FFF2-40B4-BE49-F238E27FC236}">
                <a16:creationId xmlns:a16="http://schemas.microsoft.com/office/drawing/2014/main" id="{0A88266C-1227-402B-AD35-9FDEA8877765}"/>
              </a:ext>
            </a:extLst>
          </p:cNvPr>
          <p:cNvSpPr/>
          <p:nvPr/>
        </p:nvSpPr>
        <p:spPr>
          <a:xfrm>
            <a:off x="9031548" y="510013"/>
            <a:ext cx="2784630" cy="7704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t>Office System</a:t>
            </a:r>
            <a:r>
              <a:rPr lang="zh-CN" altLang="en-US" b="1" dirty="0"/>
              <a:t>：</a:t>
            </a:r>
            <a:endParaRPr lang="en-US" altLang="zh-CN" b="1" dirty="0"/>
          </a:p>
          <a:p>
            <a:pPr algn="ctr"/>
            <a:r>
              <a:rPr lang="en-US" altLang="zh-CN" dirty="0"/>
              <a:t>Micro/Google/Kingsoft</a:t>
            </a:r>
            <a:endParaRPr lang="LID4096" dirty="0"/>
          </a:p>
        </p:txBody>
      </p:sp>
    </p:spTree>
    <p:extLst>
      <p:ext uri="{BB962C8B-B14F-4D97-AF65-F5344CB8AC3E}">
        <p14:creationId xmlns:p14="http://schemas.microsoft.com/office/powerpoint/2010/main" val="289628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4555" y="992038"/>
            <a:ext cx="10448145" cy="2469907"/>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lvl="0" indent="-342900">
              <a:spcAft>
                <a:spcPts val="0"/>
              </a:spcAft>
              <a:buFont typeface="Symbol" panose="05050102010706020507" pitchFamily="18" charset="2"/>
              <a:buChar char=""/>
            </a:pPr>
            <a:r>
              <a:rPr lang="en-US" altLang="zh-CN" sz="2400" b="1" i="1" dirty="0">
                <a:ea typeface="Times New Roman" panose="02020603050405020304" pitchFamily="18" charset="0"/>
              </a:rPr>
              <a:t>Software data mining: </a:t>
            </a:r>
            <a:r>
              <a:rPr lang="en-US" altLang="zh-CN" sz="2400" i="1" dirty="0">
                <a:latin typeface="Arial" panose="020B0604020202020204" pitchFamily="34" charset="0"/>
                <a:ea typeface="Times New Roman" panose="02020603050405020304" pitchFamily="18" charset="0"/>
              </a:rPr>
              <a:t>Analyzing static and active software resources of an application domain and recovering the </a:t>
            </a:r>
            <a:r>
              <a:rPr lang="en-US" altLang="zh-CN" sz="2400" b="1" i="1" dirty="0">
                <a:solidFill>
                  <a:srgbClr val="C00000"/>
                </a:solidFill>
                <a:latin typeface="Arial" panose="020B0604020202020204" pitchFamily="34" charset="0"/>
                <a:ea typeface="Times New Roman" panose="02020603050405020304" pitchFamily="18" charset="0"/>
              </a:rPr>
              <a:t>knowledge</a:t>
            </a:r>
            <a:r>
              <a:rPr lang="en-US" altLang="zh-CN" sz="2400" i="1" dirty="0">
                <a:latin typeface="Arial" panose="020B0604020202020204" pitchFamily="34" charset="0"/>
                <a:ea typeface="Times New Roman" panose="02020603050405020304" pitchFamily="18" charset="0"/>
              </a:rPr>
              <a:t> </a:t>
            </a:r>
            <a:r>
              <a:rPr lang="en-US" altLang="zh-CN" sz="2400" b="1" dirty="0">
                <a:latin typeface="Arial" panose="020B0604020202020204" pitchFamily="34" charset="0"/>
                <a:ea typeface="Times New Roman" panose="02020603050405020304" pitchFamily="18" charset="0"/>
              </a:rPr>
              <a:t>and </a:t>
            </a:r>
            <a:r>
              <a:rPr lang="en-US" altLang="zh-CN" sz="2400" b="1" dirty="0">
                <a:solidFill>
                  <a:srgbClr val="C00000"/>
                </a:solidFill>
                <a:latin typeface="Arial" panose="020B0604020202020204" pitchFamily="34" charset="0"/>
                <a:ea typeface="Times New Roman" panose="02020603050405020304" pitchFamily="18" charset="0"/>
              </a:rPr>
              <a:t>reusable artifacts</a:t>
            </a:r>
            <a:r>
              <a:rPr lang="en-US" altLang="zh-CN" sz="2400" b="1" dirty="0">
                <a:latin typeface="Arial" panose="020B0604020202020204" pitchFamily="34" charset="0"/>
                <a:ea typeface="Times New Roman" panose="02020603050405020304" pitchFamily="18" charset="0"/>
              </a:rPr>
              <a:t> </a:t>
            </a:r>
            <a:r>
              <a:rPr lang="en-US" altLang="zh-CN" sz="2400" i="1" dirty="0">
                <a:latin typeface="Arial" panose="020B0604020202020204" pitchFamily="34" charset="0"/>
                <a:ea typeface="Times New Roman" panose="02020603050405020304" pitchFamily="18" charset="0"/>
              </a:rPr>
              <a:t>from the resources, so that to support software development with large-scale reuse. </a:t>
            </a:r>
          </a:p>
          <a:p>
            <a:pPr lvl="0">
              <a:spcAft>
                <a:spcPts val="0"/>
              </a:spcAft>
            </a:pPr>
            <a:endParaRPr lang="zh-CN" altLang="zh-CN" sz="1050" dirty="0">
              <a:latin typeface="Times New Roman" panose="02020603050405020304" pitchFamily="18" charset="0"/>
              <a:ea typeface="Times New Roman" panose="02020603050405020304" pitchFamily="18" charset="0"/>
            </a:endParaRPr>
          </a:p>
          <a:p>
            <a:pPr marL="342900" lvl="0" indent="-342900">
              <a:spcAft>
                <a:spcPts val="0"/>
              </a:spcAft>
              <a:buFont typeface="Symbol" panose="05050102010706020507" pitchFamily="18" charset="2"/>
              <a:buChar char=""/>
            </a:pPr>
            <a:r>
              <a:rPr lang="en-US" altLang="zh-CN" sz="2400" b="1" i="1" dirty="0">
                <a:ea typeface="Times New Roman" panose="02020603050405020304" pitchFamily="18" charset="0"/>
                <a:cs typeface="Arial" panose="020B0604020202020204" pitchFamily="34" charset="0"/>
              </a:rPr>
              <a:t>R</a:t>
            </a:r>
            <a:r>
              <a:rPr lang="en-US" altLang="zh-CN" sz="2400" b="1" i="1" dirty="0">
                <a:ea typeface="Times New Roman" panose="02020603050405020304" pitchFamily="18" charset="0"/>
              </a:rPr>
              <a:t>eusable artifacts</a:t>
            </a:r>
            <a:r>
              <a:rPr lang="en-US" altLang="zh-CN" sz="2400" dirty="0">
                <a:ea typeface="Times New Roman" panose="02020603050405020304" pitchFamily="18" charset="0"/>
              </a:rPr>
              <a:t> </a:t>
            </a:r>
            <a:r>
              <a:rPr lang="en-US" altLang="zh-CN" sz="2400" dirty="0">
                <a:latin typeface="Arial" panose="020B0604020202020204" pitchFamily="34" charset="0"/>
                <a:ea typeface="Times New Roman" panose="02020603050405020304" pitchFamily="18" charset="0"/>
              </a:rPr>
              <a:t>refers to any accessible parts of software resources that may be applicable in developing other systems.</a:t>
            </a:r>
          </a:p>
        </p:txBody>
      </p:sp>
      <p:sp>
        <p:nvSpPr>
          <p:cNvPr id="5" name="文本框 4"/>
          <p:cNvSpPr txBox="1"/>
          <p:nvPr/>
        </p:nvSpPr>
        <p:spPr>
          <a:xfrm>
            <a:off x="674556" y="124707"/>
            <a:ext cx="10228796" cy="584775"/>
          </a:xfrm>
          <a:prstGeom prst="rect">
            <a:avLst/>
          </a:prstGeom>
          <a:noFill/>
        </p:spPr>
        <p:txBody>
          <a:bodyPr wrap="square" rtlCol="0">
            <a:spAutoFit/>
          </a:bodyPr>
          <a:lstStyle/>
          <a:p>
            <a:r>
              <a:rPr lang="en-US" altLang="zh-CN" sz="3200" b="1" dirty="0">
                <a:solidFill>
                  <a:srgbClr val="C00000"/>
                </a:solidFill>
                <a:latin typeface="+mj-lt"/>
                <a:cs typeface="Arial" panose="020B0604020202020204" pitchFamily="34" charset="0"/>
              </a:rPr>
              <a:t>Software </a:t>
            </a:r>
            <a:r>
              <a:rPr lang="en-US" altLang="zh-CN" sz="3200" b="1" dirty="0">
                <a:solidFill>
                  <a:srgbClr val="0070C0"/>
                </a:solidFill>
                <a:latin typeface="+mj-lt"/>
                <a:cs typeface="Arial" panose="020B0604020202020204" pitchFamily="34" charset="0"/>
              </a:rPr>
              <a:t>(</a:t>
            </a:r>
            <a:r>
              <a:rPr lang="en-US" altLang="zh-CN" sz="3200" b="1" dirty="0">
                <a:solidFill>
                  <a:srgbClr val="C00000"/>
                </a:solidFill>
                <a:latin typeface="+mj-lt"/>
                <a:cs typeface="Arial" panose="020B0604020202020204" pitchFamily="34" charset="0"/>
              </a:rPr>
              <a:t>Data</a:t>
            </a:r>
            <a:r>
              <a:rPr lang="en-US" altLang="zh-CN" sz="3200" b="1" dirty="0">
                <a:solidFill>
                  <a:srgbClr val="0070C0"/>
                </a:solidFill>
                <a:latin typeface="+mj-lt"/>
                <a:cs typeface="Arial" panose="020B0604020202020204" pitchFamily="34" charset="0"/>
              </a:rPr>
              <a:t>)</a:t>
            </a:r>
            <a:r>
              <a:rPr lang="en-US" altLang="zh-CN" sz="3200" b="1" dirty="0">
                <a:solidFill>
                  <a:srgbClr val="C00000"/>
                </a:solidFill>
                <a:latin typeface="+mj-lt"/>
                <a:cs typeface="Arial" panose="020B0604020202020204" pitchFamily="34" charset="0"/>
              </a:rPr>
              <a:t> Mining VS Reverse Engineering</a:t>
            </a:r>
            <a:endParaRPr lang="zh-CN" altLang="en-US" sz="3200" b="1" dirty="0">
              <a:solidFill>
                <a:srgbClr val="C00000"/>
              </a:solidFill>
              <a:latin typeface="+mj-lt"/>
              <a:cs typeface="Arial" panose="020B0604020202020204" pitchFamily="34" charset="0"/>
            </a:endParaRPr>
          </a:p>
        </p:txBody>
      </p:sp>
      <p:sp>
        <p:nvSpPr>
          <p:cNvPr id="2" name="文本框 1"/>
          <p:cNvSpPr txBox="1"/>
          <p:nvPr/>
        </p:nvSpPr>
        <p:spPr>
          <a:xfrm>
            <a:off x="674555" y="3468138"/>
            <a:ext cx="10448145" cy="1323439"/>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lvl="1">
              <a:spcBef>
                <a:spcPts val="600"/>
              </a:spcBef>
            </a:pPr>
            <a:endParaRPr lang="en-US" altLang="zh-CN" sz="800" dirty="0">
              <a:solidFill>
                <a:prstClr val="black"/>
              </a:solidFill>
              <a:latin typeface="Comic Sans MS" panose="030F0702030302020204" pitchFamily="66" charset="0"/>
              <a:ea typeface="Times New Roman" panose="02020603050405020304" pitchFamily="18" charset="0"/>
            </a:endParaRPr>
          </a:p>
          <a:p>
            <a:pPr marL="342900" indent="-342900">
              <a:buFont typeface="Arial" panose="020B0604020202020204" pitchFamily="34" charset="0"/>
              <a:buChar char="•"/>
            </a:pPr>
            <a:r>
              <a:rPr lang="en-US" altLang="zh-CN" sz="2400" dirty="0">
                <a:latin typeface="Arial" panose="020B0604020202020204" pitchFamily="34" charset="0"/>
                <a:ea typeface="Times New Roman" panose="02020603050405020304" pitchFamily="18" charset="0"/>
              </a:rPr>
              <a:t>Accordingly, software data mining covers more activities than reverse engineering, which is able to reuse the knowledge and artifacts of an existing software resources in a more broad way. </a:t>
            </a:r>
            <a:endParaRPr lang="zh-CN" altLang="zh-CN" sz="2400" dirty="0">
              <a:latin typeface="Arial" panose="020B0604020202020204" pitchFamily="34" charset="0"/>
              <a:ea typeface="Times New Roman" panose="02020603050405020304" pitchFamily="18" charset="0"/>
            </a:endParaRPr>
          </a:p>
        </p:txBody>
      </p:sp>
      <p:grpSp>
        <p:nvGrpSpPr>
          <p:cNvPr id="6" name="组合 5"/>
          <p:cNvGrpSpPr/>
          <p:nvPr/>
        </p:nvGrpSpPr>
        <p:grpSpPr>
          <a:xfrm>
            <a:off x="1165914" y="5152896"/>
            <a:ext cx="10021287" cy="1174651"/>
            <a:chOff x="1394342" y="4433993"/>
            <a:chExt cx="9021930" cy="1252414"/>
          </a:xfrm>
        </p:grpSpPr>
        <p:sp>
          <p:nvSpPr>
            <p:cNvPr id="10" name="右箭头 9"/>
            <p:cNvSpPr/>
            <p:nvPr/>
          </p:nvSpPr>
          <p:spPr>
            <a:xfrm>
              <a:off x="8707921" y="4524574"/>
              <a:ext cx="1708351" cy="995065"/>
            </a:xfrm>
            <a:prstGeom prst="rightArrow">
              <a:avLst>
                <a:gd name="adj1" fmla="val 65932"/>
                <a:gd name="adj2" fmla="val 61724"/>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System</a:t>
              </a:r>
              <a:endParaRPr lang="en-US" sz="1600" dirty="0"/>
            </a:p>
          </p:txBody>
        </p:sp>
        <p:sp>
          <p:nvSpPr>
            <p:cNvPr id="7" name="右箭头 6"/>
            <p:cNvSpPr/>
            <p:nvPr/>
          </p:nvSpPr>
          <p:spPr>
            <a:xfrm>
              <a:off x="5037036" y="4524575"/>
              <a:ext cx="1736542" cy="995064"/>
            </a:xfrm>
            <a:prstGeom prst="rightArrow">
              <a:avLst>
                <a:gd name="adj1" fmla="val 65932"/>
                <a:gd name="adj2" fmla="val 50000"/>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00"/>
                  </a:solidFill>
                </a:rPr>
                <a:t>Reusable Artifacts</a:t>
              </a:r>
              <a:endParaRPr lang="en-US" sz="1400" dirty="0">
                <a:solidFill>
                  <a:srgbClr val="FFFF00"/>
                </a:solidFill>
              </a:endParaRPr>
            </a:p>
          </p:txBody>
        </p:sp>
        <p:sp>
          <p:nvSpPr>
            <p:cNvPr id="8" name="圆角矩形 7"/>
            <p:cNvSpPr/>
            <p:nvPr/>
          </p:nvSpPr>
          <p:spPr>
            <a:xfrm>
              <a:off x="3102692" y="4433994"/>
              <a:ext cx="1934344" cy="1252413"/>
            </a:xfrm>
            <a:prstGeom prst="roundRect">
              <a:avLst/>
            </a:prstGeom>
            <a:solidFill>
              <a:schemeClr val="accent4">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FF00"/>
                  </a:solidFill>
                </a:rPr>
                <a:t>Software Data Mining</a:t>
              </a:r>
              <a:endParaRPr lang="en-US" sz="2400" dirty="0">
                <a:solidFill>
                  <a:srgbClr val="FFFF00"/>
                </a:solidFill>
              </a:endParaRPr>
            </a:p>
          </p:txBody>
        </p:sp>
        <p:sp>
          <p:nvSpPr>
            <p:cNvPr id="9" name="圆角矩形 8"/>
            <p:cNvSpPr/>
            <p:nvPr/>
          </p:nvSpPr>
          <p:spPr>
            <a:xfrm>
              <a:off x="6773578" y="4433993"/>
              <a:ext cx="1934344" cy="1252413"/>
            </a:xfrm>
            <a:prstGeom prst="roundRect">
              <a:avLst/>
            </a:prstGeom>
            <a:solidFill>
              <a:schemeClr val="accent4">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Forward Engineering</a:t>
              </a:r>
            </a:p>
          </p:txBody>
        </p:sp>
        <p:sp>
          <p:nvSpPr>
            <p:cNvPr id="11" name="右箭头 10"/>
            <p:cNvSpPr/>
            <p:nvPr/>
          </p:nvSpPr>
          <p:spPr>
            <a:xfrm>
              <a:off x="1394342" y="4492341"/>
              <a:ext cx="1718672" cy="1027298"/>
            </a:xfrm>
            <a:prstGeom prst="rightArrow">
              <a:avLst>
                <a:gd name="adj1" fmla="val 74251"/>
                <a:gd name="adj2" fmla="val 50000"/>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FFFF00"/>
                  </a:solidFill>
                </a:rPr>
                <a:t>Software Resources</a:t>
              </a:r>
              <a:endParaRPr lang="en-US" sz="1600" dirty="0">
                <a:solidFill>
                  <a:srgbClr val="FFFF00"/>
                </a:solidFill>
              </a:endParaRPr>
            </a:p>
          </p:txBody>
        </p:sp>
      </p:grpSp>
    </p:spTree>
    <p:extLst>
      <p:ext uri="{BB962C8B-B14F-4D97-AF65-F5344CB8AC3E}">
        <p14:creationId xmlns:p14="http://schemas.microsoft.com/office/powerpoint/2010/main" val="3303704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a:spLocks/>
          </p:cNvSpPr>
          <p:nvPr/>
        </p:nvSpPr>
        <p:spPr>
          <a:xfrm>
            <a:off x="1711741" y="134907"/>
            <a:ext cx="8289699" cy="1088322"/>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200" b="1" u="sng" dirty="0">
                <a:solidFill>
                  <a:schemeClr val="tx1"/>
                </a:solidFill>
                <a:effectLst>
                  <a:outerShdw blurRad="38100" dist="38100" dir="2700000" algn="tl">
                    <a:srgbClr val="000000">
                      <a:alpha val="43137"/>
                    </a:srgbClr>
                  </a:outerShdw>
                </a:effectLst>
                <a:latin typeface="Arial Narrow" panose="020B0606020202030204" pitchFamily="34" charset="0"/>
              </a:rPr>
              <a:t>The Process of Software Development </a:t>
            </a:r>
          </a:p>
          <a:p>
            <a:r>
              <a:rPr lang="en-US" altLang="zh-CN" sz="3200" b="1" u="sng" dirty="0">
                <a:solidFill>
                  <a:schemeClr val="tx1"/>
                </a:solidFill>
                <a:effectLst>
                  <a:outerShdw blurRad="38100" dist="38100" dir="2700000" algn="tl">
                    <a:srgbClr val="000000">
                      <a:alpha val="43137"/>
                    </a:srgbClr>
                  </a:outerShdw>
                </a:effectLst>
                <a:latin typeface="Arial Narrow" panose="020B0606020202030204" pitchFamily="34" charset="0"/>
              </a:rPr>
              <a:t>in</a:t>
            </a:r>
            <a:r>
              <a:rPr lang="zh-CN" altLang="en-US" sz="3200" b="1" u="sng" dirty="0">
                <a:solidFill>
                  <a:schemeClr val="tx1"/>
                </a:solidFill>
                <a:effectLst>
                  <a:outerShdw blurRad="38100" dist="38100" dir="2700000" algn="tl">
                    <a:srgbClr val="000000">
                      <a:alpha val="43137"/>
                    </a:srgbClr>
                  </a:outerShdw>
                </a:effectLst>
                <a:latin typeface="Arial Narrow" panose="020B0606020202030204" pitchFamily="34" charset="0"/>
              </a:rPr>
              <a:t> </a:t>
            </a:r>
            <a:r>
              <a:rPr lang="en-US" altLang="zh-CN" sz="3200" b="1" u="sng" dirty="0">
                <a:solidFill>
                  <a:schemeClr val="tx1"/>
                </a:solidFill>
                <a:effectLst>
                  <a:outerShdw blurRad="38100" dist="38100" dir="2700000" algn="tl">
                    <a:srgbClr val="000000">
                      <a:alpha val="43137"/>
                    </a:srgbClr>
                  </a:outerShdw>
                </a:effectLst>
                <a:latin typeface="Arial Narrow" panose="020B0606020202030204" pitchFamily="34" charset="0"/>
              </a:rPr>
              <a:t>the era of Big Data</a:t>
            </a:r>
          </a:p>
        </p:txBody>
      </p:sp>
      <p:grpSp>
        <p:nvGrpSpPr>
          <p:cNvPr id="5" name="Group 4">
            <a:extLst>
              <a:ext uri="{FF2B5EF4-FFF2-40B4-BE49-F238E27FC236}">
                <a16:creationId xmlns:a16="http://schemas.microsoft.com/office/drawing/2014/main" id="{3CBD97CB-F1CB-4BF2-A1EE-71A3BD4C9DB3}"/>
              </a:ext>
            </a:extLst>
          </p:cNvPr>
          <p:cNvGrpSpPr/>
          <p:nvPr/>
        </p:nvGrpSpPr>
        <p:grpSpPr>
          <a:xfrm>
            <a:off x="54238" y="1197735"/>
            <a:ext cx="11895414" cy="5025813"/>
            <a:chOff x="54238" y="1197735"/>
            <a:chExt cx="11895414" cy="5025813"/>
          </a:xfrm>
        </p:grpSpPr>
        <p:sp>
          <p:nvSpPr>
            <p:cNvPr id="48" name="圆角矩形 47"/>
            <p:cNvSpPr/>
            <p:nvPr/>
          </p:nvSpPr>
          <p:spPr>
            <a:xfrm>
              <a:off x="8358042" y="1917333"/>
              <a:ext cx="2150817" cy="1000383"/>
            </a:xfrm>
            <a:prstGeom prst="roundRect">
              <a:avLst/>
            </a:prstGeom>
            <a:solidFill>
              <a:srgbClr val="928A6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99"/>
                  </a:solidFill>
                  <a:latin typeface="Arial" panose="020B0604020202020204" pitchFamily="34" charset="0"/>
                  <a:cs typeface="Arial" panose="020B0604020202020204" pitchFamily="34" charset="0"/>
                </a:rPr>
                <a:t>Intensive Software Development</a:t>
              </a:r>
            </a:p>
            <a:p>
              <a:pPr algn="ctr"/>
              <a:r>
                <a:rPr lang="en-US" sz="1600" dirty="0">
                  <a:solidFill>
                    <a:srgbClr val="FFFF99"/>
                  </a:solidFill>
                  <a:latin typeface="Arial" panose="020B0604020202020204" pitchFamily="34" charset="0"/>
                  <a:cs typeface="Arial" panose="020B0604020202020204" pitchFamily="34" charset="0"/>
                </a:rPr>
                <a:t>+Maintenance</a:t>
              </a:r>
            </a:p>
          </p:txBody>
        </p:sp>
        <p:sp>
          <p:nvSpPr>
            <p:cNvPr id="49" name="圆角矩形 48"/>
            <p:cNvSpPr/>
            <p:nvPr/>
          </p:nvSpPr>
          <p:spPr>
            <a:xfrm>
              <a:off x="5288177" y="1911228"/>
              <a:ext cx="2150817" cy="1006488"/>
            </a:xfrm>
            <a:prstGeom prst="roundRect">
              <a:avLst/>
            </a:prstGeom>
            <a:solidFill>
              <a:srgbClr val="88816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99"/>
                  </a:solidFill>
                  <a:latin typeface="Arial" panose="020B0604020202020204" pitchFamily="34" charset="0"/>
                  <a:cs typeface="Arial" panose="020B0604020202020204" pitchFamily="34" charset="0"/>
                </a:rPr>
                <a:t>Domain Resources</a:t>
              </a:r>
            </a:p>
            <a:p>
              <a:pPr algn="ctr"/>
              <a:r>
                <a:rPr lang="en-US" sz="1600" dirty="0">
                  <a:solidFill>
                    <a:srgbClr val="FFFF99"/>
                  </a:solidFill>
                  <a:latin typeface="Arial" panose="020B0604020202020204" pitchFamily="34" charset="0"/>
                  <a:cs typeface="Arial" panose="020B0604020202020204" pitchFamily="34" charset="0"/>
                </a:rPr>
                <a:t>Management</a:t>
              </a:r>
            </a:p>
          </p:txBody>
        </p:sp>
        <p:sp>
          <p:nvSpPr>
            <p:cNvPr id="53" name="五边形 52"/>
            <p:cNvSpPr/>
            <p:nvPr/>
          </p:nvSpPr>
          <p:spPr>
            <a:xfrm>
              <a:off x="10455127" y="2036163"/>
              <a:ext cx="983695" cy="1102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latin typeface="Arial" panose="020B0604020202020204" pitchFamily="34" charset="0"/>
                <a:cs typeface="Arial" panose="020B0604020202020204" pitchFamily="34" charset="0"/>
              </a:endParaRPr>
            </a:p>
          </p:txBody>
        </p:sp>
        <p:sp>
          <p:nvSpPr>
            <p:cNvPr id="54" name="五边形 53"/>
            <p:cNvSpPr/>
            <p:nvPr/>
          </p:nvSpPr>
          <p:spPr>
            <a:xfrm>
              <a:off x="10461285" y="2258711"/>
              <a:ext cx="983695" cy="1102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latin typeface="Arial" panose="020B0604020202020204" pitchFamily="34" charset="0"/>
                <a:cs typeface="Arial" panose="020B0604020202020204" pitchFamily="34" charset="0"/>
              </a:endParaRPr>
            </a:p>
          </p:txBody>
        </p:sp>
        <p:sp>
          <p:nvSpPr>
            <p:cNvPr id="55" name="五边形 54"/>
            <p:cNvSpPr/>
            <p:nvPr/>
          </p:nvSpPr>
          <p:spPr>
            <a:xfrm>
              <a:off x="10481247" y="2682876"/>
              <a:ext cx="983695" cy="1102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latin typeface="Arial" panose="020B0604020202020204" pitchFamily="34" charset="0"/>
                <a:cs typeface="Arial" panose="020B0604020202020204" pitchFamily="34" charset="0"/>
              </a:endParaRPr>
            </a:p>
          </p:txBody>
        </p:sp>
        <p:sp>
          <p:nvSpPr>
            <p:cNvPr id="56" name="五边形 55"/>
            <p:cNvSpPr/>
            <p:nvPr/>
          </p:nvSpPr>
          <p:spPr>
            <a:xfrm>
              <a:off x="4248922" y="2172045"/>
              <a:ext cx="1270161" cy="56126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FFFF99"/>
                  </a:solidFill>
                  <a:latin typeface="Arial" panose="020B0604020202020204" pitchFamily="34" charset="0"/>
                  <a:cs typeface="Arial" panose="020B0604020202020204" pitchFamily="34" charset="0"/>
                </a:rPr>
                <a:t>Reusable</a:t>
              </a:r>
            </a:p>
            <a:p>
              <a:pPr algn="ctr"/>
              <a:r>
                <a:rPr lang="en-US" sz="1050" dirty="0">
                  <a:solidFill>
                    <a:srgbClr val="FFFF99"/>
                  </a:solidFill>
                  <a:latin typeface="Arial" panose="020B0604020202020204" pitchFamily="34" charset="0"/>
                  <a:cs typeface="Arial" panose="020B0604020202020204" pitchFamily="34" charset="0"/>
                </a:rPr>
                <a:t>Artifacts</a:t>
              </a:r>
            </a:p>
          </p:txBody>
        </p:sp>
        <p:sp>
          <p:nvSpPr>
            <p:cNvPr id="57" name="五边形 56"/>
            <p:cNvSpPr/>
            <p:nvPr/>
          </p:nvSpPr>
          <p:spPr>
            <a:xfrm>
              <a:off x="7412985" y="2162768"/>
              <a:ext cx="1100654" cy="56126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FFFF99"/>
                  </a:solidFill>
                  <a:latin typeface="Arial" panose="020B0604020202020204" pitchFamily="34" charset="0"/>
                  <a:cs typeface="Arial" panose="020B0604020202020204" pitchFamily="34" charset="0"/>
                </a:rPr>
                <a:t>Reusable</a:t>
              </a:r>
            </a:p>
            <a:p>
              <a:pPr algn="ctr"/>
              <a:r>
                <a:rPr lang="en-US" sz="1050" dirty="0">
                  <a:solidFill>
                    <a:srgbClr val="FFFF99"/>
                  </a:solidFill>
                  <a:latin typeface="Arial" panose="020B0604020202020204" pitchFamily="34" charset="0"/>
                  <a:cs typeface="Arial" panose="020B0604020202020204" pitchFamily="34" charset="0"/>
                </a:rPr>
                <a:t>Artifacts</a:t>
              </a:r>
            </a:p>
          </p:txBody>
        </p:sp>
        <p:sp>
          <p:nvSpPr>
            <p:cNvPr id="58" name="矩形 57"/>
            <p:cNvSpPr/>
            <p:nvPr/>
          </p:nvSpPr>
          <p:spPr>
            <a:xfrm rot="16200000">
              <a:off x="284977" y="1748473"/>
              <a:ext cx="828744" cy="129022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r"/>
              <a:r>
                <a:rPr lang="en-US" sz="1400" b="1" dirty="0">
                  <a:solidFill>
                    <a:srgbClr val="C00000"/>
                  </a:solidFill>
                  <a:latin typeface="Arial" panose="020B0604020202020204" pitchFamily="34" charset="0"/>
                  <a:cs typeface="Arial" panose="020B0604020202020204" pitchFamily="34" charset="0"/>
                </a:rPr>
                <a:t>Global Software Resources</a:t>
              </a:r>
            </a:p>
          </p:txBody>
        </p:sp>
        <p:grpSp>
          <p:nvGrpSpPr>
            <p:cNvPr id="2" name="组合 1"/>
            <p:cNvGrpSpPr/>
            <p:nvPr/>
          </p:nvGrpSpPr>
          <p:grpSpPr>
            <a:xfrm>
              <a:off x="1711741" y="2052519"/>
              <a:ext cx="756380" cy="781766"/>
              <a:chOff x="797749" y="3744809"/>
              <a:chExt cx="1033137" cy="1290445"/>
            </a:xfrm>
          </p:grpSpPr>
          <p:sp>
            <p:nvSpPr>
              <p:cNvPr id="50" name="五边形 49"/>
              <p:cNvSpPr/>
              <p:nvPr/>
            </p:nvSpPr>
            <p:spPr>
              <a:xfrm>
                <a:off x="809750" y="3744809"/>
                <a:ext cx="1003128" cy="181985"/>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latin typeface="Arial" panose="020B0604020202020204" pitchFamily="34" charset="0"/>
                  <a:cs typeface="Arial" panose="020B0604020202020204" pitchFamily="34" charset="0"/>
                </a:endParaRPr>
              </a:p>
            </p:txBody>
          </p:sp>
          <p:sp>
            <p:nvSpPr>
              <p:cNvPr id="51" name="五边形 50"/>
              <p:cNvSpPr/>
              <p:nvPr/>
            </p:nvSpPr>
            <p:spPr>
              <a:xfrm>
                <a:off x="816030" y="4125814"/>
                <a:ext cx="1003128" cy="181985"/>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latin typeface="Arial" panose="020B0604020202020204" pitchFamily="34" charset="0"/>
                  <a:cs typeface="Arial" panose="020B0604020202020204" pitchFamily="34" charset="0"/>
                </a:endParaRPr>
              </a:p>
            </p:txBody>
          </p:sp>
          <p:sp>
            <p:nvSpPr>
              <p:cNvPr id="52" name="五边形 51"/>
              <p:cNvSpPr/>
              <p:nvPr/>
            </p:nvSpPr>
            <p:spPr>
              <a:xfrm>
                <a:off x="797749" y="4853269"/>
                <a:ext cx="1003128" cy="181985"/>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latin typeface="Arial" panose="020B0604020202020204" pitchFamily="34" charset="0"/>
                  <a:cs typeface="Arial" panose="020B0604020202020204" pitchFamily="34" charset="0"/>
                </a:endParaRPr>
              </a:p>
            </p:txBody>
          </p:sp>
          <p:sp>
            <p:nvSpPr>
              <p:cNvPr id="60" name="五边形 59"/>
              <p:cNvSpPr/>
              <p:nvPr/>
            </p:nvSpPr>
            <p:spPr>
              <a:xfrm>
                <a:off x="827758" y="4469970"/>
                <a:ext cx="1003128" cy="181985"/>
              </a:xfrm>
              <a:prstGeom prst="homePlate">
                <a:avLst/>
              </a:prstGeom>
              <a:noFill/>
              <a:ln>
                <a:noFill/>
                <a:prstDash val="lg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latin typeface="Arial" panose="020B0604020202020204" pitchFamily="34" charset="0"/>
                  <a:cs typeface="Arial" panose="020B0604020202020204" pitchFamily="34" charset="0"/>
                </a:endParaRPr>
              </a:p>
            </p:txBody>
          </p:sp>
        </p:grpSp>
        <p:sp>
          <p:nvSpPr>
            <p:cNvPr id="61" name="五边形 60"/>
            <p:cNvSpPr/>
            <p:nvPr/>
          </p:nvSpPr>
          <p:spPr>
            <a:xfrm>
              <a:off x="10454356" y="2445327"/>
              <a:ext cx="983695" cy="110249"/>
            </a:xfrm>
            <a:prstGeom prst="homePlate">
              <a:avLst/>
            </a:prstGeom>
            <a:noFill/>
            <a:ln>
              <a:noFill/>
              <a:prstDash val="lg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latin typeface="Arial" panose="020B0604020202020204" pitchFamily="34" charset="0"/>
                <a:cs typeface="Arial" panose="020B0604020202020204" pitchFamily="34" charset="0"/>
              </a:endParaRPr>
            </a:p>
          </p:txBody>
        </p:sp>
        <p:sp>
          <p:nvSpPr>
            <p:cNvPr id="63" name="空心弧 62"/>
            <p:cNvSpPr/>
            <p:nvPr/>
          </p:nvSpPr>
          <p:spPr>
            <a:xfrm>
              <a:off x="3246769" y="1197736"/>
              <a:ext cx="6469640" cy="1437271"/>
            </a:xfrm>
            <a:prstGeom prst="blockArc">
              <a:avLst>
                <a:gd name="adj1" fmla="val 10800000"/>
                <a:gd name="adj2" fmla="val 21571639"/>
                <a:gd name="adj3" fmla="val 6578"/>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latin typeface="Arial" panose="020B0604020202020204" pitchFamily="34" charset="0"/>
                <a:cs typeface="Arial" panose="020B0604020202020204" pitchFamily="34" charset="0"/>
              </a:endParaRPr>
            </a:p>
          </p:txBody>
        </p:sp>
        <p:sp>
          <p:nvSpPr>
            <p:cNvPr id="64" name="五边形 63"/>
            <p:cNvSpPr/>
            <p:nvPr/>
          </p:nvSpPr>
          <p:spPr>
            <a:xfrm rot="5400000">
              <a:off x="3272646" y="1895637"/>
              <a:ext cx="75681" cy="106864"/>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latin typeface="Arial" panose="020B0604020202020204" pitchFamily="34" charset="0"/>
                <a:cs typeface="Arial" panose="020B0604020202020204" pitchFamily="34" charset="0"/>
              </a:endParaRPr>
            </a:p>
          </p:txBody>
        </p:sp>
        <p:sp>
          <p:nvSpPr>
            <p:cNvPr id="65" name="五边形 64"/>
            <p:cNvSpPr/>
            <p:nvPr/>
          </p:nvSpPr>
          <p:spPr>
            <a:xfrm rot="10800000">
              <a:off x="6168812" y="1197735"/>
              <a:ext cx="646233" cy="76750"/>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black"/>
                </a:solidFill>
                <a:latin typeface="Arial" panose="020B0604020202020204" pitchFamily="34" charset="0"/>
                <a:cs typeface="Arial" panose="020B0604020202020204" pitchFamily="34" charset="0"/>
              </a:endParaRPr>
            </a:p>
          </p:txBody>
        </p:sp>
        <p:sp>
          <p:nvSpPr>
            <p:cNvPr id="66" name="圆角矩形 65"/>
            <p:cNvSpPr/>
            <p:nvPr/>
          </p:nvSpPr>
          <p:spPr>
            <a:xfrm>
              <a:off x="2278790" y="1927898"/>
              <a:ext cx="1973380" cy="1007485"/>
            </a:xfrm>
            <a:prstGeom prst="roundRect">
              <a:avLst/>
            </a:prstGeom>
            <a:solidFill>
              <a:srgbClr val="7F775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99"/>
                  </a:solidFill>
                  <a:latin typeface="Arial" panose="020B0604020202020204" pitchFamily="34" charset="0"/>
                  <a:cs typeface="Arial" panose="020B0604020202020204" pitchFamily="34" charset="0"/>
                </a:rPr>
                <a:t>Software Data Mining</a:t>
              </a:r>
            </a:p>
            <a:p>
              <a:pPr algn="ctr"/>
              <a:r>
                <a:rPr lang="en-US" sz="1600" dirty="0">
                  <a:solidFill>
                    <a:srgbClr val="FFFF99"/>
                  </a:solidFill>
                  <a:latin typeface="Arial" panose="020B0604020202020204" pitchFamily="34" charset="0"/>
                  <a:cs typeface="Arial" panose="020B0604020202020204" pitchFamily="34" charset="0"/>
                </a:rPr>
                <a:t>Crowd Sourcing</a:t>
              </a:r>
            </a:p>
          </p:txBody>
        </p:sp>
        <p:sp>
          <p:nvSpPr>
            <p:cNvPr id="28" name="矩形 27"/>
            <p:cNvSpPr/>
            <p:nvPr/>
          </p:nvSpPr>
          <p:spPr>
            <a:xfrm>
              <a:off x="11404245" y="1839343"/>
              <a:ext cx="545407" cy="1108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400" b="1" dirty="0">
                  <a:solidFill>
                    <a:prstClr val="black"/>
                  </a:solidFill>
                  <a:latin typeface="Arial" panose="020B0604020202020204" pitchFamily="34" charset="0"/>
                  <a:cs typeface="Arial" panose="020B0604020202020204" pitchFamily="34" charset="0"/>
                </a:rPr>
                <a:t>Software Products</a:t>
              </a:r>
            </a:p>
          </p:txBody>
        </p:sp>
        <p:pic>
          <p:nvPicPr>
            <p:cNvPr id="4" name="图片 3"/>
            <p:cNvPicPr>
              <a:picLocks noChangeAspect="1"/>
            </p:cNvPicPr>
            <p:nvPr/>
          </p:nvPicPr>
          <p:blipFill>
            <a:blip r:embed="rId3"/>
            <a:stretch>
              <a:fillRect/>
            </a:stretch>
          </p:blipFill>
          <p:spPr>
            <a:xfrm>
              <a:off x="2966127" y="3554459"/>
              <a:ext cx="7051601" cy="2669089"/>
            </a:xfrm>
            <a:prstGeom prst="rect">
              <a:avLst/>
            </a:prstGeom>
            <a:solidFill>
              <a:schemeClr val="bg2">
                <a:lumMod val="75000"/>
              </a:schemeClr>
            </a:solidFill>
            <a:ln w="3175">
              <a:solidFill>
                <a:srgbClr val="00206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cxnSp>
          <p:nvCxnSpPr>
            <p:cNvPr id="62" name="肘形连接符 61"/>
            <p:cNvCxnSpPr>
              <a:stCxn id="4" idx="1"/>
            </p:cNvCxnSpPr>
            <p:nvPr/>
          </p:nvCxnSpPr>
          <p:spPr>
            <a:xfrm rot="10800000">
              <a:off x="901521" y="2793126"/>
              <a:ext cx="2064606" cy="2095879"/>
            </a:xfrm>
            <a:prstGeom prst="bentConnector2">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480225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a:spLocks/>
          </p:cNvSpPr>
          <p:nvPr/>
        </p:nvSpPr>
        <p:spPr>
          <a:xfrm>
            <a:off x="1650107" y="354989"/>
            <a:ext cx="8568812" cy="844752"/>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200" dirty="0">
                <a:solidFill>
                  <a:schemeClr val="tx1"/>
                </a:solidFill>
                <a:effectLst>
                  <a:outerShdw blurRad="38100" dist="38100" dir="2700000" algn="tl">
                    <a:srgbClr val="000000">
                      <a:alpha val="43137"/>
                    </a:srgbClr>
                  </a:outerShdw>
                </a:effectLst>
                <a:latin typeface="Arial Narrow" panose="020B0606020202030204" pitchFamily="34" charset="0"/>
              </a:rPr>
              <a:t>Software Development Paradigm in the Era of Big Data </a:t>
            </a:r>
          </a:p>
        </p:txBody>
      </p:sp>
      <p:sp>
        <p:nvSpPr>
          <p:cNvPr id="3" name="灯片编号占位符 2"/>
          <p:cNvSpPr>
            <a:spLocks noGrp="1"/>
          </p:cNvSpPr>
          <p:nvPr>
            <p:ph type="sldNum" sz="quarter" idx="12"/>
          </p:nvPr>
        </p:nvSpPr>
        <p:spPr/>
        <p:txBody>
          <a:bodyPr/>
          <a:lstStyle/>
          <a:p>
            <a:fld id="{D57F1E4F-1CFF-5643-939E-217C01CDF565}" type="slidenum">
              <a:rPr lang="en-US" smtClean="0"/>
              <a:pPr/>
              <a:t>9</a:t>
            </a:fld>
            <a:endParaRPr lang="en-US" dirty="0"/>
          </a:p>
        </p:txBody>
      </p:sp>
      <p:grpSp>
        <p:nvGrpSpPr>
          <p:cNvPr id="369" name="组合 368"/>
          <p:cNvGrpSpPr/>
          <p:nvPr/>
        </p:nvGrpSpPr>
        <p:grpSpPr>
          <a:xfrm>
            <a:off x="705858" y="1199741"/>
            <a:ext cx="10897691" cy="4604305"/>
            <a:chOff x="774002" y="799997"/>
            <a:chExt cx="10897691" cy="5156590"/>
          </a:xfrm>
        </p:grpSpPr>
        <p:grpSp>
          <p:nvGrpSpPr>
            <p:cNvPr id="284" name="组合 283"/>
            <p:cNvGrpSpPr/>
            <p:nvPr/>
          </p:nvGrpSpPr>
          <p:grpSpPr>
            <a:xfrm>
              <a:off x="774002" y="1131377"/>
              <a:ext cx="4590341" cy="4581736"/>
              <a:chOff x="774002" y="1131377"/>
              <a:chExt cx="4590341" cy="4581736"/>
            </a:xfrm>
          </p:grpSpPr>
          <p:sp>
            <p:nvSpPr>
              <p:cNvPr id="58" name="矩形 57"/>
              <p:cNvSpPr/>
              <p:nvPr/>
            </p:nvSpPr>
            <p:spPr>
              <a:xfrm rot="16200000">
                <a:off x="2750523" y="985773"/>
                <a:ext cx="828744" cy="1828843"/>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400" b="1" dirty="0">
                    <a:solidFill>
                      <a:schemeClr val="tx1"/>
                    </a:solidFill>
                    <a:latin typeface="Arial" panose="020B0604020202020204" pitchFamily="34" charset="0"/>
                    <a:cs typeface="Arial" panose="020B0604020202020204" pitchFamily="34" charset="0"/>
                  </a:rPr>
                  <a:t>Global Software Resources</a:t>
                </a:r>
              </a:p>
            </p:txBody>
          </p:sp>
          <p:grpSp>
            <p:nvGrpSpPr>
              <p:cNvPr id="221" name="组合 220"/>
              <p:cNvGrpSpPr/>
              <p:nvPr/>
            </p:nvGrpSpPr>
            <p:grpSpPr>
              <a:xfrm rot="5400000">
                <a:off x="1507106" y="1204284"/>
                <a:ext cx="3124134" cy="4590341"/>
                <a:chOff x="1176907" y="1346823"/>
                <a:chExt cx="4308148" cy="4590341"/>
              </a:xfrm>
              <a:scene3d>
                <a:camera prst="isometricLeftDown"/>
                <a:lightRig rig="threePt" dir="t"/>
              </a:scene3d>
            </p:grpSpPr>
            <p:sp>
              <p:nvSpPr>
                <p:cNvPr id="162" name="矩形 161"/>
                <p:cNvSpPr/>
                <p:nvPr/>
              </p:nvSpPr>
              <p:spPr>
                <a:xfrm>
                  <a:off x="1176907" y="1346823"/>
                  <a:ext cx="4308148" cy="4590341"/>
                </a:xfrm>
                <a:prstGeom prst="rect">
                  <a:avLst/>
                </a:prstGeom>
                <a:solidFill>
                  <a:schemeClr val="bg1">
                    <a:lumMod val="8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棱台 165"/>
                <p:cNvSpPr/>
                <p:nvPr/>
              </p:nvSpPr>
              <p:spPr>
                <a:xfrm>
                  <a:off x="1677548" y="1822942"/>
                  <a:ext cx="916185" cy="516812"/>
                </a:xfrm>
                <a:prstGeom prst="bevel">
                  <a:avLst/>
                </a:prstGeom>
                <a:solidFill>
                  <a:schemeClr val="bg2">
                    <a:lumMod val="50000"/>
                  </a:schemeClr>
                </a:solidFill>
                <a:ln>
                  <a:solidFill>
                    <a:schemeClr val="bg1">
                      <a:lumMod val="65000"/>
                    </a:schemeClr>
                  </a:solid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Arial Narrow" panose="020B0606020202030204" pitchFamily="34" charset="0"/>
                    </a:rPr>
                    <a:t>搜索</a:t>
                  </a:r>
                  <a:endParaRPr lang="en-US" altLang="zh-CN" sz="1100" b="1" dirty="0">
                    <a:solidFill>
                      <a:schemeClr val="bg1"/>
                    </a:solidFill>
                    <a:latin typeface="Arial Narrow" panose="020B0606020202030204" pitchFamily="34" charset="0"/>
                  </a:endParaRPr>
                </a:p>
                <a:p>
                  <a:pPr algn="ctr"/>
                  <a:r>
                    <a:rPr lang="zh-CN" altLang="en-US" sz="1100" b="1" dirty="0">
                      <a:solidFill>
                        <a:schemeClr val="bg1"/>
                      </a:solidFill>
                      <a:latin typeface="Arial Narrow" panose="020B0606020202030204" pitchFamily="34" charset="0"/>
                    </a:rPr>
                    <a:t>引擎</a:t>
                  </a:r>
                  <a:endParaRPr lang="en-US" sz="1100" b="1" dirty="0">
                    <a:solidFill>
                      <a:schemeClr val="bg1"/>
                    </a:solidFill>
                    <a:latin typeface="Arial Narrow" panose="020B0606020202030204" pitchFamily="34" charset="0"/>
                  </a:endParaRPr>
                </a:p>
              </p:txBody>
            </p:sp>
            <p:sp>
              <p:nvSpPr>
                <p:cNvPr id="167" name="棱台 166"/>
                <p:cNvSpPr/>
                <p:nvPr/>
              </p:nvSpPr>
              <p:spPr>
                <a:xfrm>
                  <a:off x="2593735" y="1826555"/>
                  <a:ext cx="926084" cy="509092"/>
                </a:xfrm>
                <a:prstGeom prst="bevel">
                  <a:avLst/>
                </a:prstGeom>
                <a:solidFill>
                  <a:srgbClr val="766F54"/>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Arial Narrow" panose="020B0606020202030204" pitchFamily="34" charset="0"/>
                    </a:rPr>
                    <a:t>推荐</a:t>
                  </a:r>
                  <a:endParaRPr lang="en-US" altLang="zh-CN" sz="1200" b="1" dirty="0">
                    <a:solidFill>
                      <a:schemeClr val="bg1"/>
                    </a:solidFill>
                    <a:latin typeface="Arial Narrow" panose="020B0606020202030204" pitchFamily="34" charset="0"/>
                  </a:endParaRPr>
                </a:p>
                <a:p>
                  <a:pPr algn="ctr"/>
                  <a:r>
                    <a:rPr lang="zh-CN" altLang="en-US" sz="1200" b="1" dirty="0">
                      <a:solidFill>
                        <a:schemeClr val="bg1"/>
                      </a:solidFill>
                      <a:latin typeface="Arial Narrow" panose="020B0606020202030204" pitchFamily="34" charset="0"/>
                    </a:rPr>
                    <a:t>引擎</a:t>
                  </a:r>
                  <a:endParaRPr lang="en-US" sz="1200" b="1" dirty="0">
                    <a:solidFill>
                      <a:schemeClr val="bg1"/>
                    </a:solidFill>
                    <a:latin typeface="Arial Narrow" panose="020B0606020202030204" pitchFamily="34" charset="0"/>
                  </a:endParaRPr>
                </a:p>
              </p:txBody>
            </p:sp>
            <p:sp>
              <p:nvSpPr>
                <p:cNvPr id="168" name="矩形 167"/>
                <p:cNvSpPr/>
                <p:nvPr/>
              </p:nvSpPr>
              <p:spPr>
                <a:xfrm>
                  <a:off x="1324280" y="1749926"/>
                  <a:ext cx="338553" cy="646331"/>
                </a:xfrm>
                <a:prstGeom prst="rect">
                  <a:avLst/>
                </a:prstGeom>
              </p:spPr>
              <p:txBody>
                <a:bodyPr wrap="none">
                  <a:spAutoFit/>
                </a:bodyPr>
                <a:lstStyle/>
                <a:p>
                  <a:pPr algn="ctr"/>
                  <a:r>
                    <a:rPr lang="zh-CN" altLang="en-US" sz="1200" b="1" dirty="0">
                      <a:latin typeface="Arial Narrow" panose="020B0606020202030204" pitchFamily="34" charset="0"/>
                    </a:rPr>
                    <a:t>服</a:t>
                  </a:r>
                  <a:endParaRPr lang="en-US" altLang="zh-CN" sz="1200" b="1" dirty="0">
                    <a:latin typeface="Arial Narrow" panose="020B0606020202030204" pitchFamily="34" charset="0"/>
                  </a:endParaRPr>
                </a:p>
                <a:p>
                  <a:pPr algn="ctr"/>
                  <a:r>
                    <a:rPr lang="zh-CN" altLang="en-US" sz="1200" b="1" dirty="0">
                      <a:latin typeface="Arial Narrow" panose="020B0606020202030204" pitchFamily="34" charset="0"/>
                    </a:rPr>
                    <a:t>务</a:t>
                  </a:r>
                  <a:endParaRPr lang="en-US" altLang="zh-CN" sz="1200" b="1" dirty="0">
                    <a:latin typeface="Arial Narrow" panose="020B0606020202030204" pitchFamily="34" charset="0"/>
                  </a:endParaRPr>
                </a:p>
                <a:p>
                  <a:pPr algn="ctr"/>
                  <a:r>
                    <a:rPr lang="zh-CN" altLang="en-US" sz="1200" b="1" dirty="0">
                      <a:latin typeface="Arial Narrow" panose="020B0606020202030204" pitchFamily="34" charset="0"/>
                    </a:rPr>
                    <a:t>层</a:t>
                  </a:r>
                  <a:endParaRPr lang="en-US" sz="1200" b="1" dirty="0">
                    <a:latin typeface="Arial Narrow" panose="020B0606020202030204" pitchFamily="34" charset="0"/>
                  </a:endParaRPr>
                </a:p>
              </p:txBody>
            </p:sp>
            <p:cxnSp>
              <p:nvCxnSpPr>
                <p:cNvPr id="169" name="直接连接符 168"/>
                <p:cNvCxnSpPr>
                  <a:stCxn id="165" idx="4"/>
                  <a:endCxn id="177" idx="0"/>
                </p:cNvCxnSpPr>
                <p:nvPr/>
              </p:nvCxnSpPr>
              <p:spPr>
                <a:xfrm>
                  <a:off x="3407791" y="2860896"/>
                  <a:ext cx="1187" cy="36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直接连接符 169"/>
                <p:cNvCxnSpPr>
                  <a:stCxn id="165" idx="3"/>
                  <a:endCxn id="176" idx="0"/>
                </p:cNvCxnSpPr>
                <p:nvPr/>
              </p:nvCxnSpPr>
              <p:spPr>
                <a:xfrm>
                  <a:off x="3423338" y="2847852"/>
                  <a:ext cx="1057427" cy="3982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直接连接符 170"/>
                <p:cNvCxnSpPr>
                  <a:endCxn id="183" idx="1"/>
                </p:cNvCxnSpPr>
                <p:nvPr/>
              </p:nvCxnSpPr>
              <p:spPr>
                <a:xfrm flipH="1">
                  <a:off x="2727800" y="4027650"/>
                  <a:ext cx="679989" cy="298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65" idx="5"/>
                  <a:endCxn id="178" idx="0"/>
                </p:cNvCxnSpPr>
                <p:nvPr/>
              </p:nvCxnSpPr>
              <p:spPr>
                <a:xfrm flipH="1">
                  <a:off x="2360365" y="2847853"/>
                  <a:ext cx="1031877" cy="4239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直接连接符 172"/>
                <p:cNvCxnSpPr>
                  <a:endCxn id="180" idx="1"/>
                </p:cNvCxnSpPr>
                <p:nvPr/>
              </p:nvCxnSpPr>
              <p:spPr>
                <a:xfrm>
                  <a:off x="3407791" y="4027650"/>
                  <a:ext cx="942637" cy="3010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直接连接符 173"/>
                <p:cNvCxnSpPr>
                  <a:endCxn id="182" idx="1"/>
                </p:cNvCxnSpPr>
                <p:nvPr/>
              </p:nvCxnSpPr>
              <p:spPr>
                <a:xfrm flipH="1">
                  <a:off x="3272034" y="4027649"/>
                  <a:ext cx="135756" cy="298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直接连接符 174"/>
                <p:cNvCxnSpPr>
                  <a:endCxn id="181" idx="1"/>
                </p:cNvCxnSpPr>
                <p:nvPr/>
              </p:nvCxnSpPr>
              <p:spPr>
                <a:xfrm>
                  <a:off x="3407791" y="4027650"/>
                  <a:ext cx="408477" cy="298176"/>
                </a:xfrm>
                <a:prstGeom prst="line">
                  <a:avLst/>
                </a:prstGeom>
              </p:spPr>
              <p:style>
                <a:lnRef idx="1">
                  <a:schemeClr val="accent1"/>
                </a:lnRef>
                <a:fillRef idx="0">
                  <a:schemeClr val="accent1"/>
                </a:fillRef>
                <a:effectRef idx="0">
                  <a:schemeClr val="accent1"/>
                </a:effectRef>
                <a:fontRef idx="minor">
                  <a:schemeClr val="tx1"/>
                </a:fontRef>
              </p:style>
            </p:cxnSp>
            <p:sp>
              <p:nvSpPr>
                <p:cNvPr id="176" name="椭圆 175"/>
                <p:cNvSpPr/>
                <p:nvPr/>
              </p:nvSpPr>
              <p:spPr>
                <a:xfrm>
                  <a:off x="3977399" y="3246054"/>
                  <a:ext cx="1006730" cy="465362"/>
                </a:xfrm>
                <a:prstGeom prst="ellipse">
                  <a:avLst/>
                </a:prstGeom>
                <a:solidFill>
                  <a:srgbClr val="A53010"/>
                </a:solidFill>
                <a:ln>
                  <a:noFill/>
                </a:ln>
                <a:effectLst>
                  <a:reflection blurRad="6350" stA="52000" endA="300" endPos="35000" dir="5400000" sy="-100000" algn="bl" rotWithShape="0"/>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Arial Narrow" panose="020B0606020202030204" pitchFamily="34" charset="0"/>
                    </a:rPr>
                    <a:t>资源</a:t>
                  </a:r>
                  <a:endParaRPr lang="en-US" altLang="zh-CN" sz="1100" b="1" dirty="0">
                    <a:solidFill>
                      <a:schemeClr val="bg1"/>
                    </a:solidFill>
                    <a:latin typeface="Arial Narrow" panose="020B0606020202030204" pitchFamily="34" charset="0"/>
                  </a:endParaRPr>
                </a:p>
                <a:p>
                  <a:pPr algn="ctr"/>
                  <a:r>
                    <a:rPr lang="zh-CN" altLang="en-US" sz="1100" b="1" dirty="0">
                      <a:solidFill>
                        <a:schemeClr val="bg1"/>
                      </a:solidFill>
                      <a:latin typeface="Arial Narrow" panose="020B0606020202030204" pitchFamily="34" charset="0"/>
                    </a:rPr>
                    <a:t>提交</a:t>
                  </a:r>
                  <a:endParaRPr lang="en-US" sz="1100" b="1" dirty="0">
                    <a:solidFill>
                      <a:schemeClr val="bg1"/>
                    </a:solidFill>
                    <a:latin typeface="Arial Narrow" panose="020B0606020202030204" pitchFamily="34" charset="0"/>
                  </a:endParaRPr>
                </a:p>
              </p:txBody>
            </p:sp>
            <p:sp>
              <p:nvSpPr>
                <p:cNvPr id="177" name="椭圆 176"/>
                <p:cNvSpPr/>
                <p:nvPr/>
              </p:nvSpPr>
              <p:spPr>
                <a:xfrm>
                  <a:off x="2948256" y="3226180"/>
                  <a:ext cx="921444" cy="522324"/>
                </a:xfrm>
                <a:prstGeom prst="ellipse">
                  <a:avLst/>
                </a:prstGeom>
                <a:solidFill>
                  <a:srgbClr val="A53010"/>
                </a:solidFill>
                <a:ln>
                  <a:noFill/>
                </a:ln>
                <a:effectLst>
                  <a:outerShdw blurRad="44450" dist="27940" dir="5400000" algn="ctr">
                    <a:srgbClr val="000000">
                      <a:alpha val="32000"/>
                    </a:srgbClr>
                  </a:outerShdw>
                  <a:reflection blurRad="6350" stA="52000" endA="300" endPos="35000" dir="5400000" sy="-100000" algn="bl" rotWithShape="0"/>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Arial Narrow" panose="020B0606020202030204" pitchFamily="34" charset="0"/>
                    </a:rPr>
                    <a:t>资源</a:t>
                  </a:r>
                  <a:endParaRPr lang="en-US" altLang="zh-CN" sz="1100" b="1" dirty="0">
                    <a:solidFill>
                      <a:schemeClr val="bg1"/>
                    </a:solidFill>
                    <a:latin typeface="Arial Narrow" panose="020B0606020202030204" pitchFamily="34" charset="0"/>
                  </a:endParaRPr>
                </a:p>
                <a:p>
                  <a:pPr algn="ctr"/>
                  <a:r>
                    <a:rPr lang="zh-CN" altLang="en-US" sz="1100" b="1" dirty="0">
                      <a:solidFill>
                        <a:schemeClr val="bg1"/>
                      </a:solidFill>
                      <a:latin typeface="Arial Narrow" panose="020B0606020202030204" pitchFamily="34" charset="0"/>
                    </a:rPr>
                    <a:t>管理</a:t>
                  </a:r>
                  <a:endParaRPr lang="en-US" sz="1100" b="1" dirty="0">
                    <a:solidFill>
                      <a:schemeClr val="bg1"/>
                    </a:solidFill>
                    <a:latin typeface="Arial Narrow" panose="020B0606020202030204" pitchFamily="34" charset="0"/>
                  </a:endParaRPr>
                </a:p>
              </p:txBody>
            </p:sp>
            <p:sp>
              <p:nvSpPr>
                <p:cNvPr id="178" name="椭圆 177"/>
                <p:cNvSpPr/>
                <p:nvPr/>
              </p:nvSpPr>
              <p:spPr>
                <a:xfrm>
                  <a:off x="1836469" y="3271812"/>
                  <a:ext cx="1047791" cy="476692"/>
                </a:xfrm>
                <a:prstGeom prst="ellipse">
                  <a:avLst/>
                </a:prstGeom>
                <a:solidFill>
                  <a:srgbClr val="A53010"/>
                </a:solidFill>
                <a:ln>
                  <a:noFill/>
                </a:ln>
                <a:effectLst>
                  <a:outerShdw blurRad="50800" dist="38100" dir="5400000" algn="t" rotWithShape="0">
                    <a:prstClr val="black">
                      <a:alpha val="40000"/>
                    </a:prstClr>
                  </a:outerShdw>
                  <a:reflection blurRad="6350" stA="52000" endA="300" endPos="35000" dir="5400000" sy="-100000" algn="bl" rotWithShape="0"/>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Arial Narrow" panose="020B0606020202030204" pitchFamily="34" charset="0"/>
                    </a:rPr>
                    <a:t>资源</a:t>
                  </a:r>
                  <a:endParaRPr lang="en-US" altLang="zh-CN" sz="1100" b="1" dirty="0">
                    <a:solidFill>
                      <a:schemeClr val="bg1"/>
                    </a:solidFill>
                    <a:latin typeface="Arial Narrow" panose="020B0606020202030204" pitchFamily="34" charset="0"/>
                  </a:endParaRPr>
                </a:p>
                <a:p>
                  <a:pPr algn="ctr"/>
                  <a:r>
                    <a:rPr lang="zh-CN" altLang="en-US" sz="1100" b="1" dirty="0">
                      <a:solidFill>
                        <a:schemeClr val="bg1"/>
                      </a:solidFill>
                      <a:latin typeface="Arial Narrow" panose="020B0606020202030204" pitchFamily="34" charset="0"/>
                    </a:rPr>
                    <a:t>获取</a:t>
                  </a:r>
                  <a:endParaRPr lang="en-US" sz="1100" b="1" dirty="0">
                    <a:solidFill>
                      <a:schemeClr val="bg1"/>
                    </a:solidFill>
                    <a:latin typeface="Arial Narrow" panose="020B0606020202030204" pitchFamily="34" charset="0"/>
                  </a:endParaRPr>
                </a:p>
              </p:txBody>
            </p:sp>
            <p:sp>
              <p:nvSpPr>
                <p:cNvPr id="179" name="矩形 178"/>
                <p:cNvSpPr/>
                <p:nvPr/>
              </p:nvSpPr>
              <p:spPr>
                <a:xfrm>
                  <a:off x="1339713" y="3190624"/>
                  <a:ext cx="338553" cy="646331"/>
                </a:xfrm>
                <a:prstGeom prst="rect">
                  <a:avLst/>
                </a:prstGeom>
              </p:spPr>
              <p:txBody>
                <a:bodyPr wrap="none">
                  <a:spAutoFit/>
                </a:bodyPr>
                <a:lstStyle/>
                <a:p>
                  <a:pPr algn="ctr"/>
                  <a:r>
                    <a:rPr lang="zh-CN" altLang="en-US" sz="1200" b="1" dirty="0">
                      <a:latin typeface="Arial Narrow" panose="020B0606020202030204" pitchFamily="34" charset="0"/>
                    </a:rPr>
                    <a:t>管</a:t>
                  </a:r>
                  <a:endParaRPr lang="en-US" altLang="zh-CN" sz="1200" b="1" dirty="0">
                    <a:latin typeface="Arial Narrow" panose="020B0606020202030204" pitchFamily="34" charset="0"/>
                  </a:endParaRPr>
                </a:p>
                <a:p>
                  <a:pPr algn="ctr"/>
                  <a:r>
                    <a:rPr lang="zh-CN" altLang="en-US" sz="1200" b="1" dirty="0">
                      <a:latin typeface="Arial Narrow" panose="020B0606020202030204" pitchFamily="34" charset="0"/>
                    </a:rPr>
                    <a:t>理</a:t>
                  </a:r>
                  <a:endParaRPr lang="en-US" altLang="zh-CN" sz="1200" b="1" dirty="0">
                    <a:latin typeface="Arial Narrow" panose="020B0606020202030204" pitchFamily="34" charset="0"/>
                  </a:endParaRPr>
                </a:p>
                <a:p>
                  <a:pPr algn="ctr"/>
                  <a:r>
                    <a:rPr lang="zh-CN" altLang="en-US" sz="1200" b="1" dirty="0">
                      <a:latin typeface="Arial Narrow" panose="020B0606020202030204" pitchFamily="34" charset="0"/>
                    </a:rPr>
                    <a:t>层</a:t>
                  </a:r>
                  <a:endParaRPr lang="en-US" sz="1200" b="1" dirty="0">
                    <a:latin typeface="Arial Narrow" panose="020B0606020202030204" pitchFamily="34" charset="0"/>
                  </a:endParaRPr>
                </a:p>
              </p:txBody>
            </p:sp>
            <p:sp>
              <p:nvSpPr>
                <p:cNvPr id="180" name="圆柱形 179"/>
                <p:cNvSpPr/>
                <p:nvPr/>
              </p:nvSpPr>
              <p:spPr>
                <a:xfrm>
                  <a:off x="4078311" y="4328705"/>
                  <a:ext cx="544235" cy="621601"/>
                </a:xfrm>
                <a:prstGeom prst="can">
                  <a:avLst/>
                </a:prstGeom>
                <a:solidFill>
                  <a:schemeClr val="tx1"/>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bg1"/>
                      </a:solidFill>
                    </a:rPr>
                    <a:t>物联</a:t>
                  </a:r>
                  <a:endParaRPr lang="en-US" altLang="zh-CN" sz="900" dirty="0">
                    <a:solidFill>
                      <a:schemeClr val="bg1"/>
                    </a:solidFill>
                  </a:endParaRPr>
                </a:p>
                <a:p>
                  <a:pPr algn="ctr"/>
                  <a:r>
                    <a:rPr lang="zh-CN" altLang="en-US" sz="900" dirty="0">
                      <a:solidFill>
                        <a:schemeClr val="bg1"/>
                      </a:solidFill>
                    </a:rPr>
                    <a:t>资源</a:t>
                  </a:r>
                  <a:endParaRPr lang="en-US" sz="900" dirty="0">
                    <a:solidFill>
                      <a:schemeClr val="bg1"/>
                    </a:solidFill>
                  </a:endParaRPr>
                </a:p>
              </p:txBody>
            </p:sp>
            <p:sp>
              <p:nvSpPr>
                <p:cNvPr id="181" name="圆柱形 180"/>
                <p:cNvSpPr/>
                <p:nvPr/>
              </p:nvSpPr>
              <p:spPr>
                <a:xfrm>
                  <a:off x="3544151" y="4325825"/>
                  <a:ext cx="544235" cy="621601"/>
                </a:xfrm>
                <a:prstGeom prst="can">
                  <a:avLst/>
                </a:prstGeom>
                <a:solidFill>
                  <a:srgbClr val="766F54"/>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zh-CN" altLang="en-US" sz="900" dirty="0">
                      <a:solidFill>
                        <a:schemeClr val="bg1"/>
                      </a:solidFill>
                      <a:latin typeface="Arial Narrow" panose="020B0606020202030204" pitchFamily="34" charset="0"/>
                    </a:rPr>
                    <a:t>移动</a:t>
                  </a:r>
                  <a:endParaRPr lang="en-US" altLang="zh-CN" sz="900" dirty="0">
                    <a:solidFill>
                      <a:schemeClr val="bg1"/>
                    </a:solidFill>
                    <a:latin typeface="Arial Narrow" panose="020B0606020202030204" pitchFamily="34" charset="0"/>
                  </a:endParaRPr>
                </a:p>
                <a:p>
                  <a:pPr algn="ctr">
                    <a:lnSpc>
                      <a:spcPts val="1500"/>
                    </a:lnSpc>
                  </a:pPr>
                  <a:r>
                    <a:rPr lang="zh-CN" altLang="en-US" sz="900" dirty="0">
                      <a:solidFill>
                        <a:schemeClr val="bg1"/>
                      </a:solidFill>
                      <a:latin typeface="Arial Narrow" panose="020B0606020202030204" pitchFamily="34" charset="0"/>
                    </a:rPr>
                    <a:t>服务</a:t>
                  </a:r>
                  <a:endParaRPr lang="en-US" sz="900" dirty="0">
                    <a:solidFill>
                      <a:schemeClr val="bg1"/>
                    </a:solidFill>
                    <a:latin typeface="Arial Narrow" panose="020B0606020202030204" pitchFamily="34" charset="0"/>
                  </a:endParaRPr>
                </a:p>
              </p:txBody>
            </p:sp>
            <p:sp>
              <p:nvSpPr>
                <p:cNvPr id="182" name="圆柱形 181"/>
                <p:cNvSpPr/>
                <p:nvPr/>
              </p:nvSpPr>
              <p:spPr>
                <a:xfrm>
                  <a:off x="2999917" y="4325825"/>
                  <a:ext cx="544235" cy="621601"/>
                </a:xfrm>
                <a:prstGeom prst="can">
                  <a:avLst/>
                </a:prstGeom>
                <a:solidFill>
                  <a:schemeClr val="tx1"/>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spcBef>
                      <a:spcPts val="200"/>
                    </a:spcBef>
                  </a:pPr>
                  <a:r>
                    <a:rPr lang="zh-CN" altLang="en-US" sz="900" dirty="0">
                      <a:solidFill>
                        <a:schemeClr val="bg1"/>
                      </a:solidFill>
                      <a:latin typeface="Arial Narrow" panose="020B0606020202030204" pitchFamily="34" charset="0"/>
                    </a:rPr>
                    <a:t>软件定义资源</a:t>
                  </a:r>
                  <a:endParaRPr lang="en-US" sz="900" dirty="0">
                    <a:solidFill>
                      <a:schemeClr val="bg1"/>
                    </a:solidFill>
                    <a:latin typeface="Arial Narrow" panose="020B0606020202030204" pitchFamily="34" charset="0"/>
                  </a:endParaRPr>
                </a:p>
              </p:txBody>
            </p:sp>
            <p:sp>
              <p:nvSpPr>
                <p:cNvPr id="183" name="圆柱形 182"/>
                <p:cNvSpPr/>
                <p:nvPr/>
              </p:nvSpPr>
              <p:spPr>
                <a:xfrm>
                  <a:off x="2455683" y="4325825"/>
                  <a:ext cx="544235" cy="621601"/>
                </a:xfrm>
                <a:prstGeom prst="can">
                  <a:avLst/>
                </a:prstGeom>
                <a:solidFill>
                  <a:srgbClr val="766F54"/>
                </a:solidFill>
                <a:effectLst>
                  <a:innerShdw blurRad="63500" dist="50800" dir="18900000">
                    <a:prstClr val="black">
                      <a:alpha val="50000"/>
                    </a:prstClr>
                  </a:inn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zh-CN" altLang="en-US" sz="900" dirty="0">
                      <a:solidFill>
                        <a:schemeClr val="bg1"/>
                      </a:solidFill>
                      <a:latin typeface="Arial Narrow" panose="020B0606020202030204" pitchFamily="34" charset="0"/>
                    </a:rPr>
                    <a:t>开放资源</a:t>
                  </a:r>
                  <a:endParaRPr lang="en-US" sz="900" dirty="0">
                    <a:solidFill>
                      <a:schemeClr val="bg1"/>
                    </a:solidFill>
                  </a:endParaRPr>
                </a:p>
              </p:txBody>
            </p:sp>
            <p:sp>
              <p:nvSpPr>
                <p:cNvPr id="184" name="圆柱形 183"/>
                <p:cNvSpPr/>
                <p:nvPr/>
              </p:nvSpPr>
              <p:spPr>
                <a:xfrm>
                  <a:off x="4311723" y="4895953"/>
                  <a:ext cx="544233" cy="621601"/>
                </a:xfrm>
                <a:prstGeom prst="can">
                  <a:avLst/>
                </a:prstGeom>
                <a:solidFill>
                  <a:schemeClr val="tx1"/>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1"/>
                    </a:solidFill>
                  </a:endParaRPr>
                </a:p>
              </p:txBody>
            </p:sp>
            <p:sp>
              <p:nvSpPr>
                <p:cNvPr id="185" name="圆柱形 184"/>
                <p:cNvSpPr/>
                <p:nvPr/>
              </p:nvSpPr>
              <p:spPr>
                <a:xfrm>
                  <a:off x="3785480" y="4886439"/>
                  <a:ext cx="544233" cy="621601"/>
                </a:xfrm>
                <a:prstGeom prst="can">
                  <a:avLst/>
                </a:prstGeom>
                <a:solidFill>
                  <a:srgbClr val="766F54"/>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Arial Narrow" panose="020B0606020202030204" pitchFamily="34" charset="0"/>
                    </a:rPr>
                    <a:t>App</a:t>
                  </a:r>
                </a:p>
              </p:txBody>
            </p:sp>
            <p:sp>
              <p:nvSpPr>
                <p:cNvPr id="186" name="圆柱形 185"/>
                <p:cNvSpPr/>
                <p:nvPr/>
              </p:nvSpPr>
              <p:spPr>
                <a:xfrm>
                  <a:off x="3272033" y="4877888"/>
                  <a:ext cx="544233" cy="621601"/>
                </a:xfrm>
                <a:prstGeom prst="can">
                  <a:avLst/>
                </a:prstGeom>
                <a:solidFill>
                  <a:schemeClr val="tx1"/>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zh-CN" altLang="en-US" sz="900" dirty="0">
                      <a:solidFill>
                        <a:schemeClr val="bg1"/>
                      </a:solidFill>
                      <a:latin typeface="Arial Narrow" panose="020B0606020202030204" pitchFamily="34" charset="0"/>
                    </a:rPr>
                    <a:t>互联网服务</a:t>
                  </a:r>
                  <a:endParaRPr lang="en-US" sz="900" dirty="0">
                    <a:solidFill>
                      <a:schemeClr val="bg1"/>
                    </a:solidFill>
                    <a:latin typeface="Arial Narrow" panose="020B0606020202030204" pitchFamily="34" charset="0"/>
                  </a:endParaRPr>
                </a:p>
              </p:txBody>
            </p:sp>
            <p:sp>
              <p:nvSpPr>
                <p:cNvPr id="187" name="圆柱形 186"/>
                <p:cNvSpPr/>
                <p:nvPr/>
              </p:nvSpPr>
              <p:spPr>
                <a:xfrm>
                  <a:off x="2727800" y="4886630"/>
                  <a:ext cx="544233" cy="617758"/>
                </a:xfrm>
                <a:prstGeom prst="can">
                  <a:avLst/>
                </a:prstGeom>
                <a:solidFill>
                  <a:srgbClr val="766F54"/>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zh-CN" altLang="en-US" sz="900" dirty="0">
                      <a:solidFill>
                        <a:schemeClr val="bg1"/>
                      </a:solidFill>
                      <a:latin typeface="Arial Narrow" panose="020B0606020202030204" pitchFamily="34" charset="0"/>
                    </a:rPr>
                    <a:t>非开放资源</a:t>
                  </a:r>
                  <a:endParaRPr lang="en-US" sz="900" dirty="0">
                    <a:solidFill>
                      <a:schemeClr val="bg1"/>
                    </a:solidFill>
                    <a:latin typeface="Arial Narrow" panose="020B0606020202030204" pitchFamily="34" charset="0"/>
                  </a:endParaRPr>
                </a:p>
              </p:txBody>
            </p:sp>
            <p:sp>
              <p:nvSpPr>
                <p:cNvPr id="188" name="矩形 187"/>
                <p:cNvSpPr/>
                <p:nvPr/>
              </p:nvSpPr>
              <p:spPr>
                <a:xfrm>
                  <a:off x="1307560" y="4413072"/>
                  <a:ext cx="390482" cy="646331"/>
                </a:xfrm>
                <a:prstGeom prst="rect">
                  <a:avLst/>
                </a:prstGeom>
                <a:noFill/>
              </p:spPr>
              <p:txBody>
                <a:bodyPr wrap="square">
                  <a:spAutoFit/>
                </a:bodyPr>
                <a:lstStyle/>
                <a:p>
                  <a:pPr algn="ctr"/>
                  <a:r>
                    <a:rPr lang="zh-CN" altLang="en-US" sz="1200" b="1" dirty="0">
                      <a:latin typeface="Arial Narrow" panose="020B0606020202030204" pitchFamily="34" charset="0"/>
                    </a:rPr>
                    <a:t>资源层</a:t>
                  </a:r>
                  <a:endParaRPr lang="en-US" sz="1200" b="1" dirty="0">
                    <a:latin typeface="Arial Narrow" panose="020B0606020202030204" pitchFamily="34" charset="0"/>
                  </a:endParaRPr>
                </a:p>
              </p:txBody>
            </p:sp>
            <p:sp>
              <p:nvSpPr>
                <p:cNvPr id="189" name="圆柱形 188"/>
                <p:cNvSpPr/>
                <p:nvPr/>
              </p:nvSpPr>
              <p:spPr>
                <a:xfrm>
                  <a:off x="2183566" y="4905456"/>
                  <a:ext cx="544233" cy="621601"/>
                </a:xfrm>
                <a:prstGeom prst="can">
                  <a:avLst/>
                </a:prstGeom>
                <a:solidFill>
                  <a:schemeClr val="tx1"/>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1"/>
                    </a:solidFill>
                  </a:endParaRPr>
                </a:p>
              </p:txBody>
            </p:sp>
            <p:cxnSp>
              <p:nvCxnSpPr>
                <p:cNvPr id="190" name="直接连接符 189"/>
                <p:cNvCxnSpPr>
                  <a:endCxn id="189" idx="0"/>
                </p:cNvCxnSpPr>
                <p:nvPr/>
              </p:nvCxnSpPr>
              <p:spPr>
                <a:xfrm flipH="1">
                  <a:off x="2455683" y="4027649"/>
                  <a:ext cx="952108" cy="1033207"/>
                </a:xfrm>
                <a:prstGeom prst="line">
                  <a:avLst/>
                </a:prstGeom>
              </p:spPr>
              <p:style>
                <a:lnRef idx="1">
                  <a:schemeClr val="accent1"/>
                </a:lnRef>
                <a:fillRef idx="0">
                  <a:schemeClr val="accent1"/>
                </a:fillRef>
                <a:effectRef idx="0">
                  <a:schemeClr val="accent1"/>
                </a:effectRef>
                <a:fontRef idx="minor">
                  <a:schemeClr val="tx1"/>
                </a:fontRef>
              </p:style>
            </p:cxnSp>
            <p:sp>
              <p:nvSpPr>
                <p:cNvPr id="191" name="棱台 190"/>
                <p:cNvSpPr/>
                <p:nvPr/>
              </p:nvSpPr>
              <p:spPr>
                <a:xfrm>
                  <a:off x="3513527" y="1798984"/>
                  <a:ext cx="1042334" cy="489238"/>
                </a:xfrm>
                <a:prstGeom prst="bevel">
                  <a:avLst/>
                </a:prstGeom>
                <a:solidFill>
                  <a:schemeClr val="tx1"/>
                </a:solidFill>
                <a:ln>
                  <a:solidFill>
                    <a:schemeClr val="bg1">
                      <a:lumMod val="6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Arial Narrow" panose="020B0606020202030204" pitchFamily="34" charset="0"/>
                    </a:rPr>
                    <a:t>数据挖掘</a:t>
                  </a:r>
                  <a:endParaRPr lang="en-US" altLang="zh-CN" sz="1100" b="1" dirty="0">
                    <a:solidFill>
                      <a:schemeClr val="bg1"/>
                    </a:solidFill>
                    <a:latin typeface="Arial Narrow" panose="020B0606020202030204" pitchFamily="34" charset="0"/>
                  </a:endParaRPr>
                </a:p>
                <a:p>
                  <a:pPr algn="ctr"/>
                  <a:r>
                    <a:rPr lang="zh-CN" altLang="en-US" sz="1050" b="1" dirty="0">
                      <a:solidFill>
                        <a:schemeClr val="bg1"/>
                      </a:solidFill>
                      <a:latin typeface="Arial Narrow" panose="020B0606020202030204" pitchFamily="34" charset="0"/>
                    </a:rPr>
                    <a:t>工具包</a:t>
                  </a:r>
                  <a:endParaRPr lang="en-US" altLang="zh-CN" sz="1100" b="1" dirty="0">
                    <a:solidFill>
                      <a:schemeClr val="bg1"/>
                    </a:solidFill>
                    <a:latin typeface="Arial Narrow" panose="020B0606020202030204" pitchFamily="34" charset="0"/>
                  </a:endParaRPr>
                </a:p>
              </p:txBody>
            </p:sp>
            <p:cxnSp>
              <p:nvCxnSpPr>
                <p:cNvPr id="192" name="直接连接符 191"/>
                <p:cNvCxnSpPr>
                  <a:stCxn id="178" idx="6"/>
                  <a:endCxn id="177" idx="2"/>
                </p:cNvCxnSpPr>
                <p:nvPr/>
              </p:nvCxnSpPr>
              <p:spPr>
                <a:xfrm flipV="1">
                  <a:off x="2884261" y="3487339"/>
                  <a:ext cx="63996" cy="2281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3" name="直接连接符 192"/>
                <p:cNvCxnSpPr>
                  <a:stCxn id="177" idx="6"/>
                  <a:endCxn id="176" idx="2"/>
                </p:cNvCxnSpPr>
                <p:nvPr/>
              </p:nvCxnSpPr>
              <p:spPr>
                <a:xfrm flipV="1">
                  <a:off x="3869701" y="3478732"/>
                  <a:ext cx="107700" cy="860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4" name="直接连接符 193"/>
                <p:cNvCxnSpPr>
                  <a:stCxn id="178" idx="5"/>
                </p:cNvCxnSpPr>
                <p:nvPr/>
              </p:nvCxnSpPr>
              <p:spPr>
                <a:xfrm>
                  <a:off x="2730816" y="3678691"/>
                  <a:ext cx="676978" cy="361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直接连接符 194"/>
                <p:cNvCxnSpPr>
                  <a:endCxn id="177" idx="4"/>
                </p:cNvCxnSpPr>
                <p:nvPr/>
              </p:nvCxnSpPr>
              <p:spPr>
                <a:xfrm flipV="1">
                  <a:off x="3407793" y="3748502"/>
                  <a:ext cx="1187" cy="292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直接连接符 195"/>
                <p:cNvCxnSpPr>
                  <a:endCxn id="176" idx="3"/>
                </p:cNvCxnSpPr>
                <p:nvPr/>
              </p:nvCxnSpPr>
              <p:spPr>
                <a:xfrm flipV="1">
                  <a:off x="3385803" y="3643263"/>
                  <a:ext cx="739030" cy="406294"/>
                </a:xfrm>
                <a:prstGeom prst="line">
                  <a:avLst/>
                </a:prstGeom>
              </p:spPr>
              <p:style>
                <a:lnRef idx="1">
                  <a:schemeClr val="accent1"/>
                </a:lnRef>
                <a:fillRef idx="0">
                  <a:schemeClr val="accent1"/>
                </a:fillRef>
                <a:effectRef idx="0">
                  <a:schemeClr val="accent1"/>
                </a:effectRef>
                <a:fontRef idx="minor">
                  <a:schemeClr val="tx1"/>
                </a:fontRef>
              </p:style>
            </p:cxnSp>
            <p:sp>
              <p:nvSpPr>
                <p:cNvPr id="197" name="棱台 196"/>
                <p:cNvSpPr/>
                <p:nvPr/>
              </p:nvSpPr>
              <p:spPr>
                <a:xfrm>
                  <a:off x="4555861" y="1810533"/>
                  <a:ext cx="814598" cy="515362"/>
                </a:xfrm>
                <a:prstGeom prst="bevel">
                  <a:avLst/>
                </a:prstGeom>
                <a:solidFill>
                  <a:schemeClr val="accent6">
                    <a:lumMod val="75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bg1"/>
                      </a:solidFill>
                      <a:latin typeface="Arial Narrow" panose="020B0606020202030204" pitchFamily="34" charset="0"/>
                    </a:rPr>
                    <a:t>众包</a:t>
                  </a:r>
                  <a:endParaRPr lang="en-US" altLang="zh-CN" sz="1050" b="1" dirty="0">
                    <a:solidFill>
                      <a:schemeClr val="bg1"/>
                    </a:solidFill>
                    <a:latin typeface="Arial Narrow" panose="020B0606020202030204" pitchFamily="34" charset="0"/>
                  </a:endParaRPr>
                </a:p>
                <a:p>
                  <a:pPr algn="ctr"/>
                  <a:r>
                    <a:rPr lang="zh-CN" altLang="en-US" sz="1050" b="1" dirty="0">
                      <a:solidFill>
                        <a:schemeClr val="bg1"/>
                      </a:solidFill>
                      <a:latin typeface="Arial Narrow" panose="020B0606020202030204" pitchFamily="34" charset="0"/>
                    </a:rPr>
                    <a:t>平台</a:t>
                  </a:r>
                  <a:endParaRPr lang="en-US" sz="1050" b="1" dirty="0">
                    <a:solidFill>
                      <a:schemeClr val="bg1"/>
                    </a:solidFill>
                    <a:latin typeface="Arial Narrow" panose="020B0606020202030204" pitchFamily="34" charset="0"/>
                  </a:endParaRPr>
                </a:p>
              </p:txBody>
            </p:sp>
            <p:cxnSp>
              <p:nvCxnSpPr>
                <p:cNvPr id="198" name="直接连接符 197"/>
                <p:cNvCxnSpPr>
                  <a:stCxn id="166" idx="3"/>
                  <a:endCxn id="165" idx="6"/>
                </p:cNvCxnSpPr>
                <p:nvPr/>
              </p:nvCxnSpPr>
              <p:spPr>
                <a:xfrm>
                  <a:off x="2135643" y="2275151"/>
                  <a:ext cx="1250160" cy="541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直接连接符 198"/>
                <p:cNvCxnSpPr>
                  <a:stCxn id="167" idx="2"/>
                  <a:endCxn id="165" idx="7"/>
                </p:cNvCxnSpPr>
                <p:nvPr/>
              </p:nvCxnSpPr>
              <p:spPr>
                <a:xfrm>
                  <a:off x="3056778" y="2335645"/>
                  <a:ext cx="335465" cy="44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flipH="1">
                  <a:off x="3423340" y="2217918"/>
                  <a:ext cx="611354" cy="550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直接连接符 200"/>
                <p:cNvCxnSpPr>
                  <a:stCxn id="197" idx="2"/>
                  <a:endCxn id="165" idx="2"/>
                </p:cNvCxnSpPr>
                <p:nvPr/>
              </p:nvCxnSpPr>
              <p:spPr>
                <a:xfrm flipH="1">
                  <a:off x="3429780" y="2325895"/>
                  <a:ext cx="1533382" cy="4904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直接连接符 201"/>
                <p:cNvCxnSpPr>
                  <a:endCxn id="184" idx="0"/>
                </p:cNvCxnSpPr>
                <p:nvPr/>
              </p:nvCxnSpPr>
              <p:spPr>
                <a:xfrm>
                  <a:off x="3407795" y="4027648"/>
                  <a:ext cx="1176050" cy="1023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直接连接符 202"/>
                <p:cNvCxnSpPr>
                  <a:endCxn id="185" idx="0"/>
                </p:cNvCxnSpPr>
                <p:nvPr/>
              </p:nvCxnSpPr>
              <p:spPr>
                <a:xfrm>
                  <a:off x="3407795" y="4027648"/>
                  <a:ext cx="649807" cy="994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直接连接符 203"/>
                <p:cNvCxnSpPr>
                  <a:endCxn id="186" idx="0"/>
                </p:cNvCxnSpPr>
                <p:nvPr/>
              </p:nvCxnSpPr>
              <p:spPr>
                <a:xfrm>
                  <a:off x="3407790" y="4027647"/>
                  <a:ext cx="136360" cy="1005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直接连接符 204"/>
                <p:cNvCxnSpPr>
                  <a:endCxn id="187" idx="0"/>
                </p:cNvCxnSpPr>
                <p:nvPr/>
              </p:nvCxnSpPr>
              <p:spPr>
                <a:xfrm flipH="1">
                  <a:off x="2999919" y="4027647"/>
                  <a:ext cx="407874" cy="1013419"/>
                </a:xfrm>
                <a:prstGeom prst="line">
                  <a:avLst/>
                </a:prstGeom>
              </p:spPr>
              <p:style>
                <a:lnRef idx="1">
                  <a:schemeClr val="accent1"/>
                </a:lnRef>
                <a:fillRef idx="0">
                  <a:schemeClr val="accent1"/>
                </a:fillRef>
                <a:effectRef idx="0">
                  <a:schemeClr val="accent1"/>
                </a:effectRef>
                <a:fontRef idx="minor">
                  <a:schemeClr val="tx1"/>
                </a:fontRef>
              </p:style>
            </p:cxnSp>
            <p:sp>
              <p:nvSpPr>
                <p:cNvPr id="165" name="椭圆 164"/>
                <p:cNvSpPr/>
                <p:nvPr/>
              </p:nvSpPr>
              <p:spPr>
                <a:xfrm flipH="1">
                  <a:off x="3385807" y="2771832"/>
                  <a:ext cx="43976" cy="890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3" name="椭圆 252"/>
              <p:cNvSpPr/>
              <p:nvPr/>
            </p:nvSpPr>
            <p:spPr>
              <a:xfrm>
                <a:off x="976308" y="1131377"/>
                <a:ext cx="4366306" cy="4581736"/>
              </a:xfrm>
              <a:prstGeom prst="ellipse">
                <a:avLst/>
              </a:prstGeom>
              <a:solidFill>
                <a:schemeClr val="accent6">
                  <a:lumMod val="20000"/>
                  <a:lumOff val="80000"/>
                  <a:alpha val="43922"/>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3" name="组合 282"/>
            <p:cNvGrpSpPr/>
            <p:nvPr/>
          </p:nvGrpSpPr>
          <p:grpSpPr>
            <a:xfrm>
              <a:off x="4959413" y="799997"/>
              <a:ext cx="6712280" cy="5078792"/>
              <a:chOff x="4959413" y="799997"/>
              <a:chExt cx="6712280" cy="5078792"/>
            </a:xfrm>
          </p:grpSpPr>
          <p:sp>
            <p:nvSpPr>
              <p:cNvPr id="49" name="圆角矩形 48"/>
              <p:cNvSpPr/>
              <p:nvPr/>
            </p:nvSpPr>
            <p:spPr>
              <a:xfrm rot="20665241">
                <a:off x="7862101" y="1429451"/>
                <a:ext cx="1135633" cy="614440"/>
              </a:xfrm>
              <a:prstGeom prst="roundRect">
                <a:avLst/>
              </a:prstGeom>
              <a:solidFill>
                <a:schemeClr val="bg1">
                  <a:lumMod val="85000"/>
                </a:schemeClr>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Arial" panose="020B0604020202020204" pitchFamily="34" charset="0"/>
                    <a:cs typeface="Arial" panose="020B0604020202020204" pitchFamily="34" charset="0"/>
                  </a:rPr>
                  <a:t>Domain Management</a:t>
                </a:r>
                <a:endParaRPr lang="en-US" sz="1100" b="1" dirty="0">
                  <a:solidFill>
                    <a:schemeClr val="tx1"/>
                  </a:solidFill>
                  <a:latin typeface="Arial" panose="020B0604020202020204" pitchFamily="34" charset="0"/>
                  <a:cs typeface="Arial" panose="020B0604020202020204" pitchFamily="34" charset="0"/>
                </a:endParaRPr>
              </a:p>
            </p:txBody>
          </p:sp>
          <p:sp>
            <p:nvSpPr>
              <p:cNvPr id="53" name="五边形 52"/>
              <p:cNvSpPr/>
              <p:nvPr/>
            </p:nvSpPr>
            <p:spPr>
              <a:xfrm rot="20665241">
                <a:off x="10350979" y="986720"/>
                <a:ext cx="495915" cy="42910"/>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54" name="五边形 53"/>
              <p:cNvSpPr/>
              <p:nvPr/>
            </p:nvSpPr>
            <p:spPr>
              <a:xfrm rot="20665241">
                <a:off x="10377233" y="1069321"/>
                <a:ext cx="495915" cy="42910"/>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55" name="五边形 54"/>
              <p:cNvSpPr/>
              <p:nvPr/>
            </p:nvSpPr>
            <p:spPr>
              <a:xfrm rot="20665241">
                <a:off x="10431264" y="1225640"/>
                <a:ext cx="495915" cy="42910"/>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56" name="五边形 55"/>
              <p:cNvSpPr/>
              <p:nvPr/>
            </p:nvSpPr>
            <p:spPr>
              <a:xfrm rot="20665241">
                <a:off x="7372290" y="1855344"/>
                <a:ext cx="640333" cy="2184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rgbClr val="FFFF99"/>
                    </a:solidFill>
                    <a:latin typeface="Arial" panose="020B0604020202020204" pitchFamily="34" charset="0"/>
                    <a:cs typeface="Arial" panose="020B0604020202020204" pitchFamily="34" charset="0"/>
                  </a:rPr>
                  <a:t>Reusable</a:t>
                </a:r>
              </a:p>
              <a:p>
                <a:pPr algn="ctr"/>
                <a:r>
                  <a:rPr lang="en-US" sz="700" dirty="0">
                    <a:solidFill>
                      <a:srgbClr val="FFFF99"/>
                    </a:solidFill>
                    <a:latin typeface="Arial" panose="020B0604020202020204" pitchFamily="34" charset="0"/>
                    <a:cs typeface="Arial" panose="020B0604020202020204" pitchFamily="34" charset="0"/>
                  </a:rPr>
                  <a:t>Artifacts</a:t>
                </a:r>
              </a:p>
            </p:txBody>
          </p:sp>
          <p:sp>
            <p:nvSpPr>
              <p:cNvPr id="57" name="五边形 56"/>
              <p:cNvSpPr/>
              <p:nvPr/>
            </p:nvSpPr>
            <p:spPr>
              <a:xfrm rot="20665241">
                <a:off x="8909399" y="1434937"/>
                <a:ext cx="554878" cy="2184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rgbClr val="FFFF99"/>
                    </a:solidFill>
                    <a:latin typeface="Arial" panose="020B0604020202020204" pitchFamily="34" charset="0"/>
                    <a:cs typeface="Arial" panose="020B0604020202020204" pitchFamily="34" charset="0"/>
                  </a:rPr>
                  <a:t>Reusable</a:t>
                </a:r>
              </a:p>
              <a:p>
                <a:pPr algn="ctr"/>
                <a:r>
                  <a:rPr lang="en-US" sz="500" dirty="0">
                    <a:solidFill>
                      <a:srgbClr val="FFFF99"/>
                    </a:solidFill>
                    <a:latin typeface="Arial" panose="020B0604020202020204" pitchFamily="34" charset="0"/>
                    <a:cs typeface="Arial" panose="020B0604020202020204" pitchFamily="34" charset="0"/>
                  </a:rPr>
                  <a:t>Artifacts</a:t>
                </a:r>
              </a:p>
            </p:txBody>
          </p:sp>
          <p:sp>
            <p:nvSpPr>
              <p:cNvPr id="61" name="五边形 60"/>
              <p:cNvSpPr/>
              <p:nvPr/>
            </p:nvSpPr>
            <p:spPr>
              <a:xfrm rot="20665241">
                <a:off x="10393375" y="1140222"/>
                <a:ext cx="495915" cy="42910"/>
              </a:xfrm>
              <a:prstGeom prst="homePlate">
                <a:avLst/>
              </a:prstGeom>
              <a:noFill/>
              <a:ln>
                <a:noFill/>
                <a:prstDash val="lg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63" name="空心弧 62"/>
              <p:cNvSpPr/>
              <p:nvPr/>
            </p:nvSpPr>
            <p:spPr>
              <a:xfrm rot="20665241">
                <a:off x="6781418" y="1267498"/>
                <a:ext cx="3261572" cy="559394"/>
              </a:xfrm>
              <a:prstGeom prst="blockArc">
                <a:avLst>
                  <a:gd name="adj1" fmla="val 10800000"/>
                  <a:gd name="adj2" fmla="val 21571639"/>
                  <a:gd name="adj3" fmla="val 6578"/>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64" name="五边形 63"/>
              <p:cNvSpPr/>
              <p:nvPr/>
            </p:nvSpPr>
            <p:spPr>
              <a:xfrm rot="4465241">
                <a:off x="6860967" y="1961873"/>
                <a:ext cx="29455" cy="53874"/>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65" name="五边形 64"/>
              <p:cNvSpPr/>
              <p:nvPr/>
            </p:nvSpPr>
            <p:spPr>
              <a:xfrm rot="9865241">
                <a:off x="8183223" y="1275825"/>
                <a:ext cx="325789" cy="2987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black"/>
                  </a:solidFill>
                  <a:latin typeface="Arial" panose="020B0604020202020204" pitchFamily="34" charset="0"/>
                  <a:cs typeface="Arial" panose="020B0604020202020204" pitchFamily="34" charset="0"/>
                </a:endParaRPr>
              </a:p>
            </p:txBody>
          </p:sp>
          <p:sp>
            <p:nvSpPr>
              <p:cNvPr id="66" name="圆角矩形 65"/>
              <p:cNvSpPr/>
              <p:nvPr/>
            </p:nvSpPr>
            <p:spPr>
              <a:xfrm rot="20665241">
                <a:off x="6406856" y="1979763"/>
                <a:ext cx="994850" cy="392119"/>
              </a:xfrm>
              <a:prstGeom prst="roundRect">
                <a:avLst/>
              </a:prstGeom>
              <a:solidFill>
                <a:srgbClr val="7F775B"/>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rgbClr val="FFFF99"/>
                    </a:solidFill>
                    <a:latin typeface="Arial" panose="020B0604020202020204" pitchFamily="34" charset="0"/>
                    <a:cs typeface="Arial" panose="020B0604020202020204" pitchFamily="34" charset="0"/>
                  </a:rPr>
                  <a:t>Software</a:t>
                </a:r>
              </a:p>
              <a:p>
                <a:pPr algn="ctr"/>
                <a:r>
                  <a:rPr lang="en-US" sz="1100" b="1" dirty="0">
                    <a:solidFill>
                      <a:srgbClr val="FFFF99"/>
                    </a:solidFill>
                    <a:latin typeface="Arial" panose="020B0604020202020204" pitchFamily="34" charset="0"/>
                    <a:cs typeface="Arial" panose="020B0604020202020204" pitchFamily="34" charset="0"/>
                  </a:rPr>
                  <a:t>Mining</a:t>
                </a:r>
              </a:p>
            </p:txBody>
          </p:sp>
          <p:sp>
            <p:nvSpPr>
              <p:cNvPr id="28" name="矩形 27"/>
              <p:cNvSpPr/>
              <p:nvPr/>
            </p:nvSpPr>
            <p:spPr>
              <a:xfrm rot="15265241">
                <a:off x="11013521" y="587383"/>
                <a:ext cx="335822" cy="761049"/>
              </a:xfrm>
              <a:prstGeom prst="rect">
                <a:avLst/>
              </a:prstGeom>
              <a:noFill/>
              <a:ln>
                <a:noFill/>
              </a:ln>
              <a:scene3d>
                <a:camera prst="orthographicFront">
                  <a:rot lat="0" lon="0" rev="0"/>
                </a:camera>
                <a:lightRig rig="balanced" dir="t">
                  <a:rot lat="0" lon="0" rev="8700000"/>
                </a:lightRig>
              </a:scene3d>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r"/>
                <a:r>
                  <a:rPr lang="en-US" sz="1050" b="1" dirty="0">
                    <a:solidFill>
                      <a:prstClr val="black"/>
                    </a:solidFill>
                    <a:latin typeface="Arial" panose="020B0604020202020204" pitchFamily="34" charset="0"/>
                    <a:cs typeface="Arial" panose="020B0604020202020204" pitchFamily="34" charset="0"/>
                  </a:rPr>
                  <a:t>Software Products</a:t>
                </a:r>
              </a:p>
            </p:txBody>
          </p:sp>
          <p:grpSp>
            <p:nvGrpSpPr>
              <p:cNvPr id="262" name="组合 261"/>
              <p:cNvGrpSpPr/>
              <p:nvPr/>
            </p:nvGrpSpPr>
            <p:grpSpPr>
              <a:xfrm rot="1030800">
                <a:off x="6334643" y="5081735"/>
                <a:ext cx="5311295" cy="797054"/>
                <a:chOff x="6334643" y="5081735"/>
                <a:chExt cx="5311295" cy="797054"/>
              </a:xfrm>
            </p:grpSpPr>
            <p:sp>
              <p:nvSpPr>
                <p:cNvPr id="123" name="圆角矩形 122"/>
                <p:cNvSpPr/>
                <p:nvPr/>
              </p:nvSpPr>
              <p:spPr>
                <a:xfrm>
                  <a:off x="9399404" y="5251231"/>
                  <a:ext cx="1129159" cy="499929"/>
                </a:xfrm>
                <a:prstGeom prst="roundRect">
                  <a:avLst/>
                </a:prstGeom>
                <a:solidFill>
                  <a:srgbClr val="928A6B"/>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rgbClr val="FFFF99"/>
                      </a:solidFill>
                      <a:latin typeface="Arial" panose="020B0604020202020204" pitchFamily="34" charset="0"/>
                      <a:cs typeface="Arial" panose="020B0604020202020204" pitchFamily="34" charset="0"/>
                    </a:rPr>
                    <a:t>Intensive Development</a:t>
                  </a:r>
                  <a:endParaRPr lang="en-US" sz="1100" b="1" dirty="0">
                    <a:solidFill>
                      <a:srgbClr val="FFFF99"/>
                    </a:solidFill>
                    <a:latin typeface="Arial" panose="020B0604020202020204" pitchFamily="34" charset="0"/>
                    <a:cs typeface="Arial" panose="020B0604020202020204" pitchFamily="34" charset="0"/>
                  </a:endParaRPr>
                </a:p>
              </p:txBody>
            </p:sp>
            <p:sp>
              <p:nvSpPr>
                <p:cNvPr id="124" name="圆角矩形 123"/>
                <p:cNvSpPr/>
                <p:nvPr/>
              </p:nvSpPr>
              <p:spPr>
                <a:xfrm>
                  <a:off x="7851779" y="5212648"/>
                  <a:ext cx="1102166" cy="666141"/>
                </a:xfrm>
                <a:prstGeom prst="roundRect">
                  <a:avLst/>
                </a:prstGeom>
                <a:solidFill>
                  <a:schemeClr val="bg1">
                    <a:lumMod val="85000"/>
                  </a:schemeClr>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Arial" panose="020B0604020202020204" pitchFamily="34" charset="0"/>
                      <a:cs typeface="Arial" panose="020B0604020202020204" pitchFamily="34" charset="0"/>
                    </a:rPr>
                    <a:t>Domain Management</a:t>
                  </a:r>
                  <a:endParaRPr lang="en-US" sz="1100" b="1" dirty="0">
                    <a:solidFill>
                      <a:schemeClr val="tx1"/>
                    </a:solidFill>
                    <a:latin typeface="Arial" panose="020B0604020202020204" pitchFamily="34" charset="0"/>
                    <a:cs typeface="Arial" panose="020B0604020202020204" pitchFamily="34" charset="0"/>
                  </a:endParaRPr>
                </a:p>
              </p:txBody>
            </p:sp>
            <p:sp>
              <p:nvSpPr>
                <p:cNvPr id="125" name="五边形 124"/>
                <p:cNvSpPr/>
                <p:nvPr/>
              </p:nvSpPr>
              <p:spPr>
                <a:xfrm>
                  <a:off x="10456620" y="5408055"/>
                  <a:ext cx="495915" cy="4290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26" name="五边形 125"/>
                <p:cNvSpPr/>
                <p:nvPr/>
              </p:nvSpPr>
              <p:spPr>
                <a:xfrm>
                  <a:off x="10459724" y="5494672"/>
                  <a:ext cx="495915" cy="4290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27" name="五边形 126"/>
                <p:cNvSpPr/>
                <p:nvPr/>
              </p:nvSpPr>
              <p:spPr>
                <a:xfrm>
                  <a:off x="10469788" y="5659760"/>
                  <a:ext cx="495915" cy="4290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28" name="五边形 127"/>
                <p:cNvSpPr/>
                <p:nvPr/>
              </p:nvSpPr>
              <p:spPr>
                <a:xfrm>
                  <a:off x="7327855" y="5460941"/>
                  <a:ext cx="640332" cy="2184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rgbClr val="FFFF99"/>
                      </a:solidFill>
                      <a:latin typeface="Arial" panose="020B0604020202020204" pitchFamily="34" charset="0"/>
                      <a:cs typeface="Arial" panose="020B0604020202020204" pitchFamily="34" charset="0"/>
                    </a:rPr>
                    <a:t>Reusable</a:t>
                  </a:r>
                </a:p>
                <a:p>
                  <a:pPr algn="ctr"/>
                  <a:r>
                    <a:rPr lang="en-US" sz="600" dirty="0">
                      <a:solidFill>
                        <a:srgbClr val="FFFF99"/>
                      </a:solidFill>
                      <a:latin typeface="Arial" panose="020B0604020202020204" pitchFamily="34" charset="0"/>
                      <a:cs typeface="Arial" panose="020B0604020202020204" pitchFamily="34" charset="0"/>
                    </a:rPr>
                    <a:t>Artifacts</a:t>
                  </a:r>
                </a:p>
              </p:txBody>
            </p:sp>
            <p:sp>
              <p:nvSpPr>
                <p:cNvPr id="129" name="五边形 128"/>
                <p:cNvSpPr/>
                <p:nvPr/>
              </p:nvSpPr>
              <p:spPr>
                <a:xfrm>
                  <a:off x="8922970" y="5457331"/>
                  <a:ext cx="554878" cy="2184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dirty="0">
                      <a:solidFill>
                        <a:srgbClr val="FFFF99"/>
                      </a:solidFill>
                      <a:latin typeface="Arial" panose="020B0604020202020204" pitchFamily="34" charset="0"/>
                      <a:cs typeface="Arial" panose="020B0604020202020204" pitchFamily="34" charset="0"/>
                    </a:rPr>
                    <a:t>Reusable</a:t>
                  </a:r>
                </a:p>
                <a:p>
                  <a:pPr algn="ctr"/>
                  <a:r>
                    <a:rPr lang="en-US" sz="400" dirty="0">
                      <a:solidFill>
                        <a:srgbClr val="FFFF99"/>
                      </a:solidFill>
                      <a:latin typeface="Arial" panose="020B0604020202020204" pitchFamily="34" charset="0"/>
                      <a:cs typeface="Arial" panose="020B0604020202020204" pitchFamily="34" charset="0"/>
                    </a:rPr>
                    <a:t>Artifacts</a:t>
                  </a:r>
                </a:p>
              </p:txBody>
            </p:sp>
            <p:sp>
              <p:nvSpPr>
                <p:cNvPr id="131" name="五边形 130"/>
                <p:cNvSpPr/>
                <p:nvPr/>
              </p:nvSpPr>
              <p:spPr>
                <a:xfrm>
                  <a:off x="10456231" y="5567304"/>
                  <a:ext cx="495915" cy="42909"/>
                </a:xfrm>
                <a:prstGeom prst="homePlate">
                  <a:avLst/>
                </a:prstGeom>
                <a:noFill/>
                <a:ln>
                  <a:noFill/>
                  <a:prstDash val="lg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32" name="空心弧 131"/>
                <p:cNvSpPr/>
                <p:nvPr/>
              </p:nvSpPr>
              <p:spPr>
                <a:xfrm>
                  <a:off x="6822635" y="5081735"/>
                  <a:ext cx="3261571" cy="559393"/>
                </a:xfrm>
                <a:prstGeom prst="blockArc">
                  <a:avLst>
                    <a:gd name="adj1" fmla="val 10800000"/>
                    <a:gd name="adj2" fmla="val 21571639"/>
                    <a:gd name="adj3" fmla="val 6578"/>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33" name="五边形 132"/>
                <p:cNvSpPr/>
                <p:nvPr/>
              </p:nvSpPr>
              <p:spPr>
                <a:xfrm rot="5400000">
                  <a:off x="6840030" y="5347221"/>
                  <a:ext cx="29455" cy="53874"/>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34" name="五边形 133"/>
                <p:cNvSpPr/>
                <p:nvPr/>
              </p:nvSpPr>
              <p:spPr>
                <a:xfrm rot="10800000">
                  <a:off x="8295739" y="5081735"/>
                  <a:ext cx="325789" cy="29871"/>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black"/>
                    </a:solidFill>
                    <a:latin typeface="Arial" panose="020B0604020202020204" pitchFamily="34" charset="0"/>
                    <a:cs typeface="Arial" panose="020B0604020202020204" pitchFamily="34" charset="0"/>
                  </a:endParaRPr>
                </a:p>
              </p:txBody>
            </p:sp>
            <p:sp>
              <p:nvSpPr>
                <p:cNvPr id="135" name="圆角矩形 134"/>
                <p:cNvSpPr/>
                <p:nvPr/>
              </p:nvSpPr>
              <p:spPr>
                <a:xfrm>
                  <a:off x="6334643" y="5365918"/>
                  <a:ext cx="994850" cy="392118"/>
                </a:xfrm>
                <a:prstGeom prst="roundRect">
                  <a:avLst/>
                </a:prstGeom>
                <a:solidFill>
                  <a:srgbClr val="7F775B"/>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rgbClr val="FFFF99"/>
                      </a:solidFill>
                      <a:latin typeface="Arial" panose="020B0604020202020204" pitchFamily="34" charset="0"/>
                      <a:cs typeface="Arial" panose="020B0604020202020204" pitchFamily="34" charset="0"/>
                    </a:rPr>
                    <a:t>Software Mining</a:t>
                  </a:r>
                </a:p>
              </p:txBody>
            </p:sp>
            <p:sp>
              <p:nvSpPr>
                <p:cNvPr id="136" name="矩形 135"/>
                <p:cNvSpPr/>
                <p:nvPr/>
              </p:nvSpPr>
              <p:spPr>
                <a:xfrm rot="16200000">
                  <a:off x="11103040" y="5172180"/>
                  <a:ext cx="335822" cy="749974"/>
                </a:xfrm>
                <a:prstGeom prst="rect">
                  <a:avLst/>
                </a:prstGeom>
                <a:noFill/>
                <a:ln>
                  <a:noFill/>
                </a:ln>
                <a:scene3d>
                  <a:camera prst="orthographicFront">
                    <a:rot lat="0" lon="0" rev="0"/>
                  </a:camera>
                  <a:lightRig rig="balanced" dir="t">
                    <a:rot lat="0" lon="0" rev="8700000"/>
                  </a:lightRig>
                </a:scene3d>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050" b="1" dirty="0">
                      <a:solidFill>
                        <a:prstClr val="black"/>
                      </a:solidFill>
                      <a:latin typeface="Arial" panose="020B0604020202020204" pitchFamily="34" charset="0"/>
                      <a:cs typeface="Arial" panose="020B0604020202020204" pitchFamily="34" charset="0"/>
                    </a:rPr>
                    <a:t>Software Products</a:t>
                  </a:r>
                </a:p>
              </p:txBody>
            </p:sp>
          </p:grpSp>
          <p:grpSp>
            <p:nvGrpSpPr>
              <p:cNvPr id="266" name="组合 265"/>
              <p:cNvGrpSpPr/>
              <p:nvPr/>
            </p:nvGrpSpPr>
            <p:grpSpPr>
              <a:xfrm rot="21132404">
                <a:off x="6329496" y="2413936"/>
                <a:ext cx="5342197" cy="773683"/>
                <a:chOff x="6329496" y="2413936"/>
                <a:chExt cx="5342197" cy="773683"/>
              </a:xfrm>
            </p:grpSpPr>
            <p:sp>
              <p:nvSpPr>
                <p:cNvPr id="27" name="圆角矩形 26"/>
                <p:cNvSpPr/>
                <p:nvPr/>
              </p:nvSpPr>
              <p:spPr>
                <a:xfrm>
                  <a:off x="9394259" y="2694007"/>
                  <a:ext cx="1111218" cy="389354"/>
                </a:xfrm>
                <a:prstGeom prst="roundRect">
                  <a:avLst/>
                </a:prstGeom>
                <a:solidFill>
                  <a:srgbClr val="928A6B"/>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rgbClr val="FFFF99"/>
                      </a:solidFill>
                      <a:latin typeface="Arial" panose="020B0604020202020204" pitchFamily="34" charset="0"/>
                      <a:cs typeface="Arial" panose="020B0604020202020204" pitchFamily="34" charset="0"/>
                    </a:rPr>
                    <a:t>Intensive Development</a:t>
                  </a:r>
                  <a:endParaRPr lang="en-US" sz="1100" b="1" dirty="0">
                    <a:solidFill>
                      <a:srgbClr val="FFFF99"/>
                    </a:solidFill>
                    <a:latin typeface="Arial" panose="020B0604020202020204" pitchFamily="34" charset="0"/>
                    <a:cs typeface="Arial" panose="020B0604020202020204" pitchFamily="34" charset="0"/>
                  </a:endParaRPr>
                </a:p>
              </p:txBody>
            </p:sp>
            <p:sp>
              <p:nvSpPr>
                <p:cNvPr id="29" name="圆角矩形 28"/>
                <p:cNvSpPr/>
                <p:nvPr/>
              </p:nvSpPr>
              <p:spPr>
                <a:xfrm>
                  <a:off x="7846632" y="2590470"/>
                  <a:ext cx="1173739" cy="597149"/>
                </a:xfrm>
                <a:prstGeom prst="roundRect">
                  <a:avLst/>
                </a:prstGeom>
                <a:solidFill>
                  <a:schemeClr val="bg1">
                    <a:lumMod val="85000"/>
                  </a:schemeClr>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Arial" panose="020B0604020202020204" pitchFamily="34" charset="0"/>
                      <a:cs typeface="Arial" panose="020B0604020202020204" pitchFamily="34" charset="0"/>
                    </a:rPr>
                    <a:t>Domain Management</a:t>
                  </a:r>
                </a:p>
              </p:txBody>
            </p:sp>
            <p:sp>
              <p:nvSpPr>
                <p:cNvPr id="30" name="五边形 29"/>
                <p:cNvSpPr/>
                <p:nvPr/>
              </p:nvSpPr>
              <p:spPr>
                <a:xfrm>
                  <a:off x="10451473" y="2740257"/>
                  <a:ext cx="495915" cy="42910"/>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31" name="五边形 30"/>
                <p:cNvSpPr/>
                <p:nvPr/>
              </p:nvSpPr>
              <p:spPr>
                <a:xfrm>
                  <a:off x="10454578" y="2826874"/>
                  <a:ext cx="495915" cy="42910"/>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32" name="五边形 31"/>
                <p:cNvSpPr/>
                <p:nvPr/>
              </p:nvSpPr>
              <p:spPr>
                <a:xfrm>
                  <a:off x="10464641" y="2991961"/>
                  <a:ext cx="495915" cy="42910"/>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33" name="五边形 32"/>
                <p:cNvSpPr/>
                <p:nvPr/>
              </p:nvSpPr>
              <p:spPr>
                <a:xfrm>
                  <a:off x="7322709" y="2793143"/>
                  <a:ext cx="640333" cy="2184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rgbClr val="FFFF99"/>
                      </a:solidFill>
                      <a:latin typeface="Arial" panose="020B0604020202020204" pitchFamily="34" charset="0"/>
                      <a:cs typeface="Arial" panose="020B0604020202020204" pitchFamily="34" charset="0"/>
                    </a:rPr>
                    <a:t>Reusable</a:t>
                  </a:r>
                </a:p>
                <a:p>
                  <a:pPr algn="ctr"/>
                  <a:r>
                    <a:rPr lang="en-US" sz="600" dirty="0">
                      <a:solidFill>
                        <a:srgbClr val="FFFF99"/>
                      </a:solidFill>
                      <a:latin typeface="Arial" panose="020B0604020202020204" pitchFamily="34" charset="0"/>
                      <a:cs typeface="Arial" panose="020B0604020202020204" pitchFamily="34" charset="0"/>
                    </a:rPr>
                    <a:t>Artifacts</a:t>
                  </a:r>
                  <a:endParaRPr lang="en-US" sz="700" dirty="0">
                    <a:solidFill>
                      <a:srgbClr val="FFFF99"/>
                    </a:solidFill>
                    <a:latin typeface="Arial" panose="020B0604020202020204" pitchFamily="34" charset="0"/>
                    <a:cs typeface="Arial" panose="020B0604020202020204" pitchFamily="34" charset="0"/>
                  </a:endParaRPr>
                </a:p>
              </p:txBody>
            </p:sp>
            <p:sp>
              <p:nvSpPr>
                <p:cNvPr id="34" name="五边形 33"/>
                <p:cNvSpPr/>
                <p:nvPr/>
              </p:nvSpPr>
              <p:spPr>
                <a:xfrm>
                  <a:off x="8917823" y="2789532"/>
                  <a:ext cx="554878" cy="2184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rgbClr val="FFFF99"/>
                      </a:solidFill>
                      <a:latin typeface="Arial" panose="020B0604020202020204" pitchFamily="34" charset="0"/>
                      <a:cs typeface="Arial" panose="020B0604020202020204" pitchFamily="34" charset="0"/>
                    </a:rPr>
                    <a:t>Reusable</a:t>
                  </a:r>
                </a:p>
                <a:p>
                  <a:pPr algn="ctr"/>
                  <a:r>
                    <a:rPr lang="en-US" sz="500" dirty="0">
                      <a:solidFill>
                        <a:srgbClr val="FFFF99"/>
                      </a:solidFill>
                      <a:latin typeface="Arial" panose="020B0604020202020204" pitchFamily="34" charset="0"/>
                      <a:cs typeface="Arial" panose="020B0604020202020204" pitchFamily="34" charset="0"/>
                    </a:rPr>
                    <a:t>Artifacts</a:t>
                  </a:r>
                </a:p>
              </p:txBody>
            </p:sp>
            <p:sp>
              <p:nvSpPr>
                <p:cNvPr id="36" name="五边形 35"/>
                <p:cNvSpPr/>
                <p:nvPr/>
              </p:nvSpPr>
              <p:spPr>
                <a:xfrm>
                  <a:off x="10451085" y="2899506"/>
                  <a:ext cx="495915" cy="42910"/>
                </a:xfrm>
                <a:prstGeom prst="homePlate">
                  <a:avLst/>
                </a:prstGeom>
                <a:noFill/>
                <a:ln>
                  <a:noFill/>
                  <a:prstDash val="lg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37" name="空心弧 36"/>
                <p:cNvSpPr/>
                <p:nvPr/>
              </p:nvSpPr>
              <p:spPr>
                <a:xfrm>
                  <a:off x="6817488" y="2413936"/>
                  <a:ext cx="3261571" cy="559394"/>
                </a:xfrm>
                <a:prstGeom prst="blockArc">
                  <a:avLst>
                    <a:gd name="adj1" fmla="val 10800000"/>
                    <a:gd name="adj2" fmla="val 21571639"/>
                    <a:gd name="adj3" fmla="val 6578"/>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38" name="五边形 37"/>
                <p:cNvSpPr/>
                <p:nvPr/>
              </p:nvSpPr>
              <p:spPr>
                <a:xfrm rot="5400000">
                  <a:off x="6834883" y="2679422"/>
                  <a:ext cx="29455" cy="53874"/>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39" name="五边形 38"/>
                <p:cNvSpPr/>
                <p:nvPr/>
              </p:nvSpPr>
              <p:spPr>
                <a:xfrm rot="10800000">
                  <a:off x="8290592" y="2413936"/>
                  <a:ext cx="325789" cy="2987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black"/>
                    </a:solidFill>
                    <a:latin typeface="Arial" panose="020B0604020202020204" pitchFamily="34" charset="0"/>
                    <a:cs typeface="Arial" panose="020B0604020202020204" pitchFamily="34" charset="0"/>
                  </a:endParaRPr>
                </a:p>
              </p:txBody>
            </p:sp>
            <p:sp>
              <p:nvSpPr>
                <p:cNvPr id="40" name="圆角矩形 39"/>
                <p:cNvSpPr/>
                <p:nvPr/>
              </p:nvSpPr>
              <p:spPr>
                <a:xfrm>
                  <a:off x="6329496" y="2698119"/>
                  <a:ext cx="994850" cy="392119"/>
                </a:xfrm>
                <a:prstGeom prst="roundRect">
                  <a:avLst/>
                </a:prstGeom>
                <a:solidFill>
                  <a:srgbClr val="7F775B"/>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99"/>
                      </a:solidFill>
                      <a:latin typeface="Arial" panose="020B0604020202020204" pitchFamily="34" charset="0"/>
                      <a:cs typeface="Arial" panose="020B0604020202020204" pitchFamily="34" charset="0"/>
                    </a:rPr>
                    <a:t>Software Mining</a:t>
                  </a:r>
                </a:p>
              </p:txBody>
            </p:sp>
            <p:sp>
              <p:nvSpPr>
                <p:cNvPr id="41" name="矩形 40"/>
                <p:cNvSpPr/>
                <p:nvPr/>
              </p:nvSpPr>
              <p:spPr>
                <a:xfrm rot="16200000">
                  <a:off x="11113344" y="2488927"/>
                  <a:ext cx="335822" cy="780877"/>
                </a:xfrm>
                <a:prstGeom prst="rect">
                  <a:avLst/>
                </a:prstGeom>
                <a:noFill/>
                <a:ln>
                  <a:noFill/>
                </a:ln>
                <a:scene3d>
                  <a:camera prst="orthographicFront">
                    <a:rot lat="0" lon="0" rev="0"/>
                  </a:camera>
                  <a:lightRig rig="balanced" dir="t">
                    <a:rot lat="0" lon="0" rev="8700000"/>
                  </a:lightRig>
                </a:scene3d>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r"/>
                  <a:r>
                    <a:rPr lang="en-US" sz="1050" b="1" dirty="0">
                      <a:solidFill>
                        <a:prstClr val="black"/>
                      </a:solidFill>
                      <a:latin typeface="Arial" panose="020B0604020202020204" pitchFamily="34" charset="0"/>
                      <a:cs typeface="Arial" panose="020B0604020202020204" pitchFamily="34" charset="0"/>
                    </a:rPr>
                    <a:t>Software Products</a:t>
                  </a:r>
                </a:p>
              </p:txBody>
            </p:sp>
          </p:grpSp>
          <p:grpSp>
            <p:nvGrpSpPr>
              <p:cNvPr id="267" name="组合 266"/>
              <p:cNvGrpSpPr/>
              <p:nvPr/>
            </p:nvGrpSpPr>
            <p:grpSpPr>
              <a:xfrm rot="288200">
                <a:off x="6336446" y="3661116"/>
                <a:ext cx="5322368" cy="807216"/>
                <a:chOff x="6336446" y="3661116"/>
                <a:chExt cx="5322368" cy="807216"/>
              </a:xfrm>
            </p:grpSpPr>
            <p:sp>
              <p:nvSpPr>
                <p:cNvPr id="142" name="圆角矩形 141"/>
                <p:cNvSpPr/>
                <p:nvPr/>
              </p:nvSpPr>
              <p:spPr>
                <a:xfrm>
                  <a:off x="9401210" y="3941187"/>
                  <a:ext cx="1084302" cy="389355"/>
                </a:xfrm>
                <a:prstGeom prst="roundRect">
                  <a:avLst/>
                </a:prstGeom>
                <a:solidFill>
                  <a:srgbClr val="928A6B"/>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FFFF99"/>
                      </a:solidFill>
                      <a:latin typeface="Arial" panose="020B0604020202020204" pitchFamily="34" charset="0"/>
                      <a:cs typeface="Arial" panose="020B0604020202020204" pitchFamily="34" charset="0"/>
                    </a:rPr>
                    <a:t>。。。。</a:t>
                  </a:r>
                  <a:endParaRPr lang="en-US" sz="1100" b="1" dirty="0">
                    <a:solidFill>
                      <a:srgbClr val="FFFF99"/>
                    </a:solidFill>
                    <a:latin typeface="Arial" panose="020B0604020202020204" pitchFamily="34" charset="0"/>
                    <a:cs typeface="Arial" panose="020B0604020202020204" pitchFamily="34" charset="0"/>
                  </a:endParaRPr>
                </a:p>
              </p:txBody>
            </p:sp>
            <p:sp>
              <p:nvSpPr>
                <p:cNvPr id="143" name="圆角矩形 142"/>
                <p:cNvSpPr/>
                <p:nvPr/>
              </p:nvSpPr>
              <p:spPr>
                <a:xfrm>
                  <a:off x="7853583" y="3796294"/>
                  <a:ext cx="1084302" cy="672038"/>
                </a:xfrm>
                <a:prstGeom prst="roundRect">
                  <a:avLst/>
                </a:prstGeom>
                <a:solidFill>
                  <a:schemeClr val="bg1">
                    <a:lumMod val="85000"/>
                  </a:schemeClr>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latin typeface="Arial" panose="020B0604020202020204" pitchFamily="34" charset="0"/>
                      <a:cs typeface="Arial" panose="020B0604020202020204" pitchFamily="34" charset="0"/>
                    </a:rPr>
                    <a:t>。。。。</a:t>
                  </a:r>
                  <a:endParaRPr lang="en-US" sz="1100" b="1" dirty="0">
                    <a:solidFill>
                      <a:schemeClr val="tx1"/>
                    </a:solidFill>
                    <a:latin typeface="Arial" panose="020B0604020202020204" pitchFamily="34" charset="0"/>
                    <a:cs typeface="Arial" panose="020B0604020202020204" pitchFamily="34" charset="0"/>
                  </a:endParaRPr>
                </a:p>
              </p:txBody>
            </p:sp>
            <p:sp>
              <p:nvSpPr>
                <p:cNvPr id="144" name="五边形 143"/>
                <p:cNvSpPr/>
                <p:nvPr/>
              </p:nvSpPr>
              <p:spPr>
                <a:xfrm>
                  <a:off x="10458423" y="3987437"/>
                  <a:ext cx="495915" cy="42910"/>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45" name="五边形 144"/>
                <p:cNvSpPr/>
                <p:nvPr/>
              </p:nvSpPr>
              <p:spPr>
                <a:xfrm>
                  <a:off x="10461528" y="4074054"/>
                  <a:ext cx="495915" cy="42910"/>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46" name="五边形 145"/>
                <p:cNvSpPr/>
                <p:nvPr/>
              </p:nvSpPr>
              <p:spPr>
                <a:xfrm>
                  <a:off x="10471591" y="4239141"/>
                  <a:ext cx="495915" cy="42910"/>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47" name="五边形 146"/>
                <p:cNvSpPr/>
                <p:nvPr/>
              </p:nvSpPr>
              <p:spPr>
                <a:xfrm>
                  <a:off x="7329659" y="4040323"/>
                  <a:ext cx="640333" cy="2184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rgbClr val="FFFF99"/>
                      </a:solidFill>
                      <a:latin typeface="Arial" panose="020B0604020202020204" pitchFamily="34" charset="0"/>
                      <a:cs typeface="Arial" panose="020B0604020202020204" pitchFamily="34" charset="0"/>
                    </a:rPr>
                    <a:t>Reusable</a:t>
                  </a:r>
                </a:p>
                <a:p>
                  <a:pPr algn="ctr"/>
                  <a:r>
                    <a:rPr lang="en-US" sz="600" dirty="0">
                      <a:solidFill>
                        <a:srgbClr val="FFFF99"/>
                      </a:solidFill>
                      <a:latin typeface="Arial" panose="020B0604020202020204" pitchFamily="34" charset="0"/>
                      <a:cs typeface="Arial" panose="020B0604020202020204" pitchFamily="34" charset="0"/>
                    </a:rPr>
                    <a:t>Artifacts</a:t>
                  </a:r>
                </a:p>
              </p:txBody>
            </p:sp>
            <p:sp>
              <p:nvSpPr>
                <p:cNvPr id="148" name="五边形 147"/>
                <p:cNvSpPr/>
                <p:nvPr/>
              </p:nvSpPr>
              <p:spPr>
                <a:xfrm>
                  <a:off x="8924773" y="4036712"/>
                  <a:ext cx="554878" cy="2184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dirty="0">
                      <a:solidFill>
                        <a:srgbClr val="FFFF99"/>
                      </a:solidFill>
                      <a:latin typeface="Arial" panose="020B0604020202020204" pitchFamily="34" charset="0"/>
                      <a:cs typeface="Arial" panose="020B0604020202020204" pitchFamily="34" charset="0"/>
                    </a:rPr>
                    <a:t>Reusable</a:t>
                  </a:r>
                </a:p>
                <a:p>
                  <a:pPr algn="ctr"/>
                  <a:r>
                    <a:rPr lang="en-US" sz="400" dirty="0">
                      <a:solidFill>
                        <a:srgbClr val="FFFF99"/>
                      </a:solidFill>
                      <a:latin typeface="Arial" panose="020B0604020202020204" pitchFamily="34" charset="0"/>
                      <a:cs typeface="Arial" panose="020B0604020202020204" pitchFamily="34" charset="0"/>
                    </a:rPr>
                    <a:t>Artifacts</a:t>
                  </a:r>
                </a:p>
              </p:txBody>
            </p:sp>
            <p:sp>
              <p:nvSpPr>
                <p:cNvPr id="150" name="五边形 149"/>
                <p:cNvSpPr/>
                <p:nvPr/>
              </p:nvSpPr>
              <p:spPr>
                <a:xfrm>
                  <a:off x="10458035" y="4146686"/>
                  <a:ext cx="495915" cy="42910"/>
                </a:xfrm>
                <a:prstGeom prst="homePlate">
                  <a:avLst/>
                </a:prstGeom>
                <a:noFill/>
                <a:ln>
                  <a:noFill/>
                  <a:prstDash val="lg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51" name="空心弧 150"/>
                <p:cNvSpPr/>
                <p:nvPr/>
              </p:nvSpPr>
              <p:spPr>
                <a:xfrm>
                  <a:off x="6824438" y="3661116"/>
                  <a:ext cx="3261572" cy="559394"/>
                </a:xfrm>
                <a:prstGeom prst="blockArc">
                  <a:avLst>
                    <a:gd name="adj1" fmla="val 10800000"/>
                    <a:gd name="adj2" fmla="val 21571639"/>
                    <a:gd name="adj3" fmla="val 6578"/>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52" name="五边形 151"/>
                <p:cNvSpPr/>
                <p:nvPr/>
              </p:nvSpPr>
              <p:spPr>
                <a:xfrm rot="5400000">
                  <a:off x="6841833" y="3926602"/>
                  <a:ext cx="29455" cy="53874"/>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53" name="五边形 152"/>
                <p:cNvSpPr/>
                <p:nvPr/>
              </p:nvSpPr>
              <p:spPr>
                <a:xfrm rot="10800000">
                  <a:off x="8297542" y="3661116"/>
                  <a:ext cx="325789" cy="2987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black"/>
                    </a:solidFill>
                    <a:latin typeface="Arial" panose="020B0604020202020204" pitchFamily="34" charset="0"/>
                    <a:cs typeface="Arial" panose="020B0604020202020204" pitchFamily="34" charset="0"/>
                  </a:endParaRPr>
                </a:p>
              </p:txBody>
            </p:sp>
            <p:sp>
              <p:nvSpPr>
                <p:cNvPr id="154" name="圆角矩形 153"/>
                <p:cNvSpPr/>
                <p:nvPr/>
              </p:nvSpPr>
              <p:spPr>
                <a:xfrm>
                  <a:off x="6336446" y="3945299"/>
                  <a:ext cx="994850" cy="392119"/>
                </a:xfrm>
                <a:prstGeom prst="roundRect">
                  <a:avLst/>
                </a:prstGeom>
                <a:solidFill>
                  <a:srgbClr val="7F775B"/>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FFFF99"/>
                      </a:solidFill>
                      <a:latin typeface="Arial" panose="020B0604020202020204" pitchFamily="34" charset="0"/>
                      <a:cs typeface="Arial" panose="020B0604020202020204" pitchFamily="34" charset="0"/>
                    </a:rPr>
                    <a:t>。。。。</a:t>
                  </a:r>
                  <a:r>
                    <a:rPr lang="en-US" altLang="zh-CN" sz="1100" b="1" i="1" dirty="0">
                      <a:solidFill>
                        <a:srgbClr val="FFFF99"/>
                      </a:solidFill>
                      <a:latin typeface="Arial" panose="020B0604020202020204" pitchFamily="34" charset="0"/>
                      <a:cs typeface="Arial" panose="020B0604020202020204" pitchFamily="34" charset="0"/>
                    </a:rPr>
                    <a:t>k</a:t>
                  </a:r>
                  <a:endParaRPr lang="en-US" sz="1100" b="1" i="1" dirty="0">
                    <a:solidFill>
                      <a:srgbClr val="FFFF99"/>
                    </a:solidFill>
                    <a:latin typeface="Arial" panose="020B0604020202020204" pitchFamily="34" charset="0"/>
                    <a:cs typeface="Arial" panose="020B0604020202020204" pitchFamily="34" charset="0"/>
                  </a:endParaRPr>
                </a:p>
              </p:txBody>
            </p:sp>
            <p:sp>
              <p:nvSpPr>
                <p:cNvPr id="155" name="矩形 154"/>
                <p:cNvSpPr/>
                <p:nvPr/>
              </p:nvSpPr>
              <p:spPr>
                <a:xfrm rot="16200000">
                  <a:off x="11128557" y="3764199"/>
                  <a:ext cx="335822" cy="724693"/>
                </a:xfrm>
                <a:prstGeom prst="rect">
                  <a:avLst/>
                </a:prstGeom>
                <a:noFill/>
                <a:ln>
                  <a:noFill/>
                </a:ln>
                <a:scene3d>
                  <a:camera prst="orthographicFront">
                    <a:rot lat="0" lon="0" rev="0"/>
                  </a:camera>
                  <a:lightRig rig="balanced" dir="t">
                    <a:rot lat="0" lon="0" rev="8700000"/>
                  </a:lightRig>
                </a:scene3d>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050" b="1" dirty="0">
                      <a:solidFill>
                        <a:prstClr val="black"/>
                      </a:solidFill>
                      <a:latin typeface="Arial" panose="020B0604020202020204" pitchFamily="34" charset="0"/>
                      <a:cs typeface="Arial" panose="020B0604020202020204" pitchFamily="34" charset="0"/>
                    </a:rPr>
                    <a:t>Software Products</a:t>
                  </a:r>
                </a:p>
              </p:txBody>
            </p:sp>
          </p:grpSp>
          <p:sp>
            <p:nvSpPr>
              <p:cNvPr id="224" name="椭圆 223"/>
              <p:cNvSpPr/>
              <p:nvPr/>
            </p:nvSpPr>
            <p:spPr>
              <a:xfrm>
                <a:off x="4959413" y="3387647"/>
                <a:ext cx="110300" cy="103031"/>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直接连接符 245"/>
              <p:cNvCxnSpPr>
                <a:stCxn id="224" idx="0"/>
                <a:endCxn id="66" idx="1"/>
              </p:cNvCxnSpPr>
              <p:nvPr/>
            </p:nvCxnSpPr>
            <p:spPr>
              <a:xfrm flipV="1">
                <a:off x="5014563" y="2309417"/>
                <a:ext cx="1410569" cy="10782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224" idx="7"/>
                <a:endCxn id="40" idx="1"/>
              </p:cNvCxnSpPr>
              <p:nvPr/>
            </p:nvCxnSpPr>
            <p:spPr>
              <a:xfrm flipV="1">
                <a:off x="5053560" y="3255515"/>
                <a:ext cx="1313272" cy="1472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0" name="直接连接符 249"/>
              <p:cNvCxnSpPr>
                <a:stCxn id="224" idx="1"/>
                <a:endCxn id="154" idx="1"/>
              </p:cNvCxnSpPr>
              <p:nvPr/>
            </p:nvCxnSpPr>
            <p:spPr>
              <a:xfrm>
                <a:off x="4975566" y="3402736"/>
                <a:ext cx="1363809" cy="5155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224" idx="4"/>
                <a:endCxn id="135" idx="1"/>
              </p:cNvCxnSpPr>
              <p:nvPr/>
            </p:nvCxnSpPr>
            <p:spPr>
              <a:xfrm>
                <a:off x="5014563" y="3490678"/>
                <a:ext cx="1414434" cy="128324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nvCxnSpPr>
            <p:spPr>
              <a:xfrm>
                <a:off x="4985346" y="3463875"/>
                <a:ext cx="1029652" cy="21301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nvCxnSpPr>
            <p:spPr>
              <a:xfrm flipV="1">
                <a:off x="5024517" y="1514192"/>
                <a:ext cx="1299938" cy="187146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rot="20665241">
                <a:off x="9354923" y="1078760"/>
                <a:ext cx="1176736" cy="493648"/>
              </a:xfrm>
              <a:prstGeom prst="roundRect">
                <a:avLst/>
              </a:prstGeom>
              <a:solidFill>
                <a:srgbClr val="928A6B"/>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rgbClr val="FFFF99"/>
                    </a:solidFill>
                    <a:latin typeface="Arial" panose="020B0604020202020204" pitchFamily="34" charset="0"/>
                    <a:cs typeface="Arial" panose="020B0604020202020204" pitchFamily="34" charset="0"/>
                  </a:rPr>
                  <a:t>Intensive Development</a:t>
                </a:r>
                <a:endParaRPr lang="en-US" sz="1100" b="1" dirty="0">
                  <a:solidFill>
                    <a:srgbClr val="FFFF99"/>
                  </a:solidFill>
                  <a:latin typeface="Arial" panose="020B0604020202020204" pitchFamily="34" charset="0"/>
                  <a:cs typeface="Arial" panose="020B0604020202020204" pitchFamily="34" charset="0"/>
                </a:endParaRPr>
              </a:p>
            </p:txBody>
          </p:sp>
        </p:grpSp>
        <p:sp>
          <p:nvSpPr>
            <p:cNvPr id="325" name="椭圆 324"/>
            <p:cNvSpPr/>
            <p:nvPr/>
          </p:nvSpPr>
          <p:spPr>
            <a:xfrm>
              <a:off x="4264400" y="1374851"/>
              <a:ext cx="4366306" cy="4581736"/>
            </a:xfrm>
            <a:prstGeom prst="ellipse">
              <a:avLst/>
            </a:prstGeom>
            <a:solidFill>
              <a:schemeClr val="accent6">
                <a:lumMod val="20000"/>
                <a:lumOff val="80000"/>
                <a:alpha val="43922"/>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矩形 367"/>
            <p:cNvSpPr/>
            <p:nvPr/>
          </p:nvSpPr>
          <p:spPr>
            <a:xfrm>
              <a:off x="5672300" y="1278035"/>
              <a:ext cx="5911262" cy="4564583"/>
            </a:xfrm>
            <a:prstGeom prst="rect">
              <a:avLst/>
            </a:prstGeom>
            <a:solidFill>
              <a:srgbClr val="E1EEE9">
                <a:alpha val="10196"/>
              </a:srgbClr>
            </a:solidFill>
            <a:ln>
              <a:noFill/>
            </a:ln>
            <a:effectLst/>
            <a:scene3d>
              <a:camera prst="perspectiveLeft"/>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17564019"/>
      </p:ext>
    </p:extLst>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1_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1181</Words>
  <Application>Microsoft Office PowerPoint</Application>
  <PresentationFormat>Widescreen</PresentationFormat>
  <Paragraphs>221</Paragraphs>
  <Slides>16</Slides>
  <Notes>6</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16</vt:i4>
      </vt:variant>
    </vt:vector>
  </HeadingPairs>
  <TitlesOfParts>
    <vt:vector size="33" baseType="lpstr">
      <vt:lpstr>FangSong</vt:lpstr>
      <vt:lpstr>KaiTi</vt:lpstr>
      <vt:lpstr>SketchFlow Print</vt:lpstr>
      <vt:lpstr>STLiti</vt:lpstr>
      <vt:lpstr>Arial</vt:lpstr>
      <vt:lpstr>Arial Black</vt:lpstr>
      <vt:lpstr>Arial Narrow</vt:lpstr>
      <vt:lpstr>Calibri</vt:lpstr>
      <vt:lpstr>Century Gothic</vt:lpstr>
      <vt:lpstr>Comic Sans MS</vt:lpstr>
      <vt:lpstr>Symbol</vt:lpstr>
      <vt:lpstr>Times New Roman</vt:lpstr>
      <vt:lpstr>Verdana</vt:lpstr>
      <vt:lpstr>Wingdings 3</vt:lpstr>
      <vt:lpstr>丝状</vt:lpstr>
      <vt:lpstr>1_丝状</vt:lpstr>
      <vt:lpstr>Picture</vt:lpstr>
      <vt:lpstr>   Reverse-Forward Software Engineering 逆正向软件工程</vt:lpstr>
      <vt:lpstr>Reverse-Forward Engineering  逆正向软件工程 </vt:lpstr>
      <vt:lpstr>PowerPoint Presentation</vt:lpstr>
      <vt:lpstr>PowerPoint Presentation</vt:lpstr>
      <vt:lpstr>Reverse Engineering vs Forward Engineering</vt:lpstr>
      <vt:lpstr>PowerPoint Presentation</vt:lpstr>
      <vt:lpstr>PowerPoint Presentation</vt:lpstr>
      <vt:lpstr>PowerPoint Presentation</vt:lpstr>
      <vt:lpstr>PowerPoint Presentation</vt:lpstr>
      <vt:lpstr>Domain-Based Intensive Software Development</vt:lpstr>
      <vt:lpstr>Software Data Mining / Reverse Engineering</vt:lpstr>
      <vt:lpstr>Product Line  Organizational Model</vt:lpstr>
      <vt:lpstr>Product Line  Operational Model</vt:lpstr>
      <vt:lpstr>Product Line  User Interface A prescribed way of software development.</vt:lpstr>
      <vt:lpstr>PowerPoint Presentation</vt:lpstr>
      <vt:lpstr>Q&amp;A：Reverse Forward Engineering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Haikuan</dc:creator>
  <cp:lastModifiedBy>Li Haikuan</cp:lastModifiedBy>
  <cp:revision>44</cp:revision>
  <dcterms:created xsi:type="dcterms:W3CDTF">2018-06-29T06:22:17Z</dcterms:created>
  <dcterms:modified xsi:type="dcterms:W3CDTF">2022-09-20T09:34:44Z</dcterms:modified>
</cp:coreProperties>
</file>